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60" r:id="rId3"/>
    <p:sldId id="286" r:id="rId4"/>
    <p:sldId id="287" r:id="rId5"/>
    <p:sldId id="262" r:id="rId6"/>
    <p:sldId id="285" r:id="rId7"/>
    <p:sldId id="257" r:id="rId8"/>
    <p:sldId id="284" r:id="rId9"/>
    <p:sldId id="266" r:id="rId10"/>
    <p:sldId id="258" r:id="rId11"/>
    <p:sldId id="274" r:id="rId12"/>
    <p:sldId id="273" r:id="rId13"/>
    <p:sldId id="272" r:id="rId14"/>
    <p:sldId id="263" r:id="rId15"/>
    <p:sldId id="275" r:id="rId16"/>
    <p:sldId id="267" r:id="rId17"/>
    <p:sldId id="276" r:id="rId18"/>
    <p:sldId id="27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364" autoAdjust="0"/>
  </p:normalViewPr>
  <p:slideViewPr>
    <p:cSldViewPr snapToGrid="0">
      <p:cViewPr>
        <p:scale>
          <a:sx n="64" d="100"/>
          <a:sy n="64" d="100"/>
        </p:scale>
        <p:origin x="-2400" y="-10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D77AF-5AA4-4FB2-8695-81FD171BA187}" type="datetimeFigureOut">
              <a:rPr lang="en-GB" smtClean="0"/>
              <a:t>11/03/2019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AB2B0-EFE5-47B9-AC4B-EED477FEDF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934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Explain my teaching history briefly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AB2B0-EFE5-47B9-AC4B-EED477FEDF7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283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</a:rPr>
              <a:t>School Shouldn’t Hurt. School’s shouldn’t be results factories.</a:t>
            </a:r>
          </a:p>
          <a:p>
            <a:pPr marL="457200" indent="-4572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</a:rPr>
              <a:t>School should be relevant &amp; enjoyable in the here and now whilst preparing individuals for the future.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AB2B0-EFE5-47B9-AC4B-EED477FEDF7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887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Please will you give me the information</a:t>
            </a:r>
            <a:r>
              <a:rPr lang="en-GB" baseline="0" dirty="0" smtClean="0"/>
              <a:t> about the upcoming meeting?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AB2B0-EFE5-47B9-AC4B-EED477FEDF7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30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up by the Governors at BISSC with a decision to be 'part of the conversation'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AB2B0-EFE5-47B9-AC4B-EED477FEDF7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873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is true from kindergarten to graduating high school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AB2B0-EFE5-47B9-AC4B-EED477FEDF7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44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AB2B0-EFE5-47B9-AC4B-EED477FEDF7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411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forward.co.u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mastery.org/about/about-us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awken.edu/page/academics/mastery-school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hyperlink" Target="https://www.hawken.edu/page/academics/mastery-schoo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1.png"/><Relationship Id="rId7" Type="http://schemas.openxmlformats.org/officeDocument/2006/relationships/hyperlink" Target="https://mastery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hyperlink" Target="http://www.educationforward.co.uk/" TargetMode="External"/><Relationship Id="rId4" Type="http://schemas.openxmlformats.org/officeDocument/2006/relationships/image" Target="../media/image22.jpeg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mastery.org/" TargetMode="Externa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m5vwSkk1Zo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m5vwSkk1Zo" TargetMode="Externa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7200" dirty="0" smtClean="0">
                <a:solidFill>
                  <a:srgbClr val="D60093"/>
                </a:solidFill>
              </a:rPr>
              <a:t>My trip to Cleveland, Ohio</a:t>
            </a:r>
            <a:endParaRPr lang="en-GB" sz="7200" dirty="0">
              <a:solidFill>
                <a:srgbClr val="D6009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4114800"/>
            <a:ext cx="8689976" cy="1371599"/>
          </a:xfrm>
        </p:spPr>
        <p:txBody>
          <a:bodyPr>
            <a:no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Who am I, where &amp; why did I go &amp; what now?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6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education </a:t>
            </a:r>
            <a:r>
              <a:rPr lang="en-GB" dirty="0">
                <a:solidFill>
                  <a:srgbClr val="002060"/>
                </a:solidFill>
              </a:rPr>
              <a:t>is a process of living, not a preparation for future </a:t>
            </a:r>
            <a:r>
              <a:rPr lang="en-GB" dirty="0" smtClean="0">
                <a:solidFill>
                  <a:srgbClr val="002060"/>
                </a:solidFill>
              </a:rPr>
              <a:t>living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3"/>
          </p:nvPr>
        </p:nvSpPr>
        <p:spPr>
          <a:xfrm>
            <a:off x="1721438" y="3162772"/>
            <a:ext cx="8752299" cy="594788"/>
          </a:xfrm>
        </p:spPr>
        <p:txBody>
          <a:bodyPr>
            <a:normAutofit/>
          </a:bodyPr>
          <a:lstStyle/>
          <a:p>
            <a:r>
              <a:rPr lang="en-GB" sz="2000" dirty="0">
                <a:solidFill>
                  <a:srgbClr val="002060"/>
                </a:solidFill>
              </a:rPr>
              <a:t>John </a:t>
            </a:r>
            <a:r>
              <a:rPr lang="en-GB" sz="2000" dirty="0" smtClean="0">
                <a:solidFill>
                  <a:srgbClr val="002060"/>
                </a:solidFill>
              </a:rPr>
              <a:t>Dewey</a:t>
            </a:r>
            <a:endParaRPr lang="en-GB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74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868" y="3868551"/>
            <a:ext cx="5019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hlinkClick r:id="rId3"/>
              </a:rPr>
              <a:t>educationforward.co.uk</a:t>
            </a:r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884578" y="3655530"/>
            <a:ext cx="136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David Price</a:t>
            </a:r>
            <a:endParaRPr lang="en-GB" dirty="0"/>
          </a:p>
        </p:txBody>
      </p:sp>
      <p:pic>
        <p:nvPicPr>
          <p:cNvPr id="3078" name="Picture 6" descr="Image result for david price u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77" y="2058562"/>
            <a:ext cx="1750461" cy="1750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755155" y="282334"/>
            <a:ext cx="4759237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rgbClr val="002060"/>
                </a:solidFill>
              </a:rPr>
              <a:t>It all began with….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09235" y="1606393"/>
            <a:ext cx="687531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3200" dirty="0" smtClean="0"/>
              <a:t>David spoke of ……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dirty="0" smtClean="0"/>
              <a:t>The MTC (The Mastery Transcript Consortium) which helps to create </a:t>
            </a:r>
            <a:r>
              <a:rPr lang="en-GB" sz="3200" dirty="0"/>
              <a:t>rounded student profiles by providing a </a:t>
            </a:r>
            <a:r>
              <a:rPr lang="en-GB" sz="3200" dirty="0" smtClean="0"/>
              <a:t>broad </a:t>
            </a:r>
            <a:r>
              <a:rPr lang="en-GB" sz="3200" dirty="0"/>
              <a:t>and deep curriculum.  </a:t>
            </a:r>
            <a:endParaRPr lang="en-GB" sz="32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dirty="0" smtClean="0"/>
              <a:t>This is recorded </a:t>
            </a:r>
            <a:r>
              <a:rPr lang="en-GB" sz="3200" dirty="0"/>
              <a:t>in a </a:t>
            </a:r>
            <a:r>
              <a:rPr lang="en-GB" sz="3200" dirty="0" smtClean="0"/>
              <a:t>website-based 'landing </a:t>
            </a:r>
            <a:r>
              <a:rPr lang="en-GB" sz="3200" dirty="0"/>
              <a:t>page'  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dirty="0" smtClean="0"/>
              <a:t>He spoke of the ideas of placing developing and presenting the ‘Whole Child’ at the core of schooling</a:t>
            </a:r>
            <a:endParaRPr lang="en-GB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644" y="4743450"/>
            <a:ext cx="2442796" cy="173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6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3378" y="3234264"/>
            <a:ext cx="136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David Price</a:t>
            </a:r>
            <a:endParaRPr lang="en-GB" dirty="0"/>
          </a:p>
        </p:txBody>
      </p:sp>
      <p:pic>
        <p:nvPicPr>
          <p:cNvPr id="3078" name="Picture 6" descr="Image result for david price u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48" y="2089735"/>
            <a:ext cx="1750461" cy="1750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-346281" y="261552"/>
            <a:ext cx="4759237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rgbClr val="002060"/>
                </a:solidFill>
              </a:rPr>
              <a:t>Then….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1026" name="Picture 2" descr="Image result for reform club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907" y="2678610"/>
            <a:ext cx="352425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scott loone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47" y="3840195"/>
            <a:ext cx="1750461" cy="20443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713377" y="4515951"/>
            <a:ext cx="136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Scott Looney</a:t>
            </a:r>
            <a:endParaRPr lang="en-GB" dirty="0"/>
          </a:p>
        </p:txBody>
      </p:sp>
      <p:pic>
        <p:nvPicPr>
          <p:cNvPr id="12" name="Picture 6" descr="Image result for biddenham upper school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306" y="2964965"/>
            <a:ext cx="2571913" cy="200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74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921" t="15208" r="4843" b="16250"/>
          <a:stretch/>
        </p:blipFill>
        <p:spPr>
          <a:xfrm>
            <a:off x="458124" y="1610139"/>
            <a:ext cx="10969392" cy="4686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awken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155" y="347692"/>
            <a:ext cx="3590925" cy="110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cleveland ohio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703" y="4710970"/>
            <a:ext cx="2048979" cy="204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51940" y="440589"/>
            <a:ext cx="1296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2060"/>
                </a:solidFill>
              </a:rPr>
              <a:t>Happy</a:t>
            </a:r>
            <a:endParaRPr lang="en-GB" sz="3200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38771" y="6162218"/>
            <a:ext cx="1820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2060"/>
                </a:solidFill>
              </a:rPr>
              <a:t>Engaged</a:t>
            </a:r>
            <a:endParaRPr lang="en-GB" sz="32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81520" y="1900976"/>
            <a:ext cx="677108" cy="267102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sz="3200" dirty="0" smtClean="0">
                <a:solidFill>
                  <a:srgbClr val="002060"/>
                </a:solidFill>
              </a:rPr>
              <a:t>Purposeful</a:t>
            </a:r>
            <a:endParaRPr lang="en-GB" sz="3200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93698" y="1025364"/>
            <a:ext cx="6370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2060"/>
                </a:solidFill>
              </a:rPr>
              <a:t>Teachers as facilitators not lecturers</a:t>
            </a:r>
            <a:endParaRPr lang="en-GB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91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122" y="826374"/>
            <a:ext cx="10364451" cy="873448"/>
          </a:xfrm>
        </p:spPr>
        <p:txBody>
          <a:bodyPr>
            <a:normAutofit fontScale="90000"/>
          </a:bodyPr>
          <a:lstStyle/>
          <a:p>
            <a:r>
              <a:rPr lang="en-GB" sz="4400" dirty="0" smtClean="0">
                <a:solidFill>
                  <a:srgbClr val="002060"/>
                </a:solidFill>
              </a:rPr>
              <a:t>What is the </a:t>
            </a:r>
            <a:r>
              <a:rPr lang="en-GB" sz="4400" dirty="0" err="1" smtClean="0">
                <a:solidFill>
                  <a:srgbClr val="002060"/>
                </a:solidFill>
              </a:rPr>
              <a:t>mTC</a:t>
            </a:r>
            <a:r>
              <a:rPr lang="en-GB" sz="4400" dirty="0" smtClean="0">
                <a:solidFill>
                  <a:srgbClr val="002060"/>
                </a:solidFill>
              </a:rPr>
              <a:t>?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743926" y="5699127"/>
            <a:ext cx="36461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2"/>
              </a:rPr>
              <a:t>https://mastery.org/about/about-us</a:t>
            </a:r>
            <a:r>
              <a:rPr lang="en-GB" dirty="0" smtClean="0">
                <a:hlinkClick r:id="rId2"/>
              </a:rPr>
              <a:t>/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5" name="Picture 10" descr="Mastery Transcrip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74" y="5320566"/>
            <a:ext cx="4150387" cy="140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42950" y="1120005"/>
            <a:ext cx="1124228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/>
              <a:t>The MTC </a:t>
            </a:r>
            <a:r>
              <a:rPr lang="en-GB" sz="2800" b="1" dirty="0" smtClean="0"/>
              <a:t>Mission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smtClean="0"/>
              <a:t>A </a:t>
            </a:r>
            <a:r>
              <a:rPr lang="en-GB" sz="2800" dirty="0"/>
              <a:t>growing network of </a:t>
            </a:r>
            <a:r>
              <a:rPr lang="en-GB" sz="2800" dirty="0" smtClean="0"/>
              <a:t>state &amp; private secondary schools around the world</a:t>
            </a:r>
          </a:p>
          <a:p>
            <a:pPr algn="just"/>
            <a:endParaRPr lang="en-GB" sz="10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smtClean="0"/>
              <a:t>Creating </a:t>
            </a:r>
            <a:r>
              <a:rPr lang="en-GB" sz="2800" dirty="0"/>
              <a:t>a high school </a:t>
            </a:r>
            <a:r>
              <a:rPr lang="en-GB" sz="2800" dirty="0" smtClean="0"/>
              <a:t>transcript (UCAS application/</a:t>
            </a:r>
            <a:r>
              <a:rPr lang="en-GB" sz="2800" dirty="0" err="1" smtClean="0"/>
              <a:t>linkedIn</a:t>
            </a:r>
            <a:r>
              <a:rPr lang="en-GB" sz="2800" dirty="0" smtClean="0"/>
              <a:t> profile)  </a:t>
            </a:r>
            <a:r>
              <a:rPr lang="en-GB" sz="2800" dirty="0"/>
              <a:t>that reflects the unique skills, strengths, and interests of each </a:t>
            </a:r>
            <a:r>
              <a:rPr lang="en-GB" sz="2800" dirty="0" smtClean="0"/>
              <a:t>learner</a:t>
            </a:r>
          </a:p>
          <a:p>
            <a:pPr algn="just"/>
            <a:endParaRPr lang="en-GB" sz="10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smtClean="0"/>
              <a:t>Supports </a:t>
            </a:r>
            <a:r>
              <a:rPr lang="en-GB" sz="2800" dirty="0"/>
              <a:t>educators in facilitating the kind of learning </a:t>
            </a:r>
            <a:r>
              <a:rPr lang="en-GB" sz="2800" dirty="0" smtClean="0"/>
              <a:t>they </a:t>
            </a:r>
            <a:r>
              <a:rPr lang="en-GB" sz="2800" dirty="0"/>
              <a:t>know is best for students.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4197771"/>
            <a:ext cx="985837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The MTC Vision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Re-inventing how students prepare for college, career, and life.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107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-117648"/>
            <a:ext cx="65" cy="69249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500" b="0" i="0" u="none" strike="noStrike" cap="none" normalizeH="0" baseline="0" dirty="0" smtClean="0">
              <a:ln>
                <a:noFill/>
              </a:ln>
              <a:solidFill>
                <a:srgbClr val="666367"/>
              </a:solidFill>
              <a:effectLst/>
              <a:latin typeface="Noto San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65676" y="1191182"/>
            <a:ext cx="9844087" cy="3600986"/>
            <a:chOff x="2700337" y="1028343"/>
            <a:chExt cx="9844087" cy="3600986"/>
          </a:xfrm>
        </p:grpSpPr>
        <p:pic>
          <p:nvPicPr>
            <p:cNvPr id="2054" name="Picture 6" descr="https://bbk12e1-cdn.myschoolcdn.com/291/photo/orig_photo680473_5699986.png?w=192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0337" y="3022254"/>
              <a:ext cx="347663" cy="347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5" name="Picture 7" descr="https://bbk12e1-cdn.myschoolcdn.com/291/photo/orig_photo680474_5699965.png?w=192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7481" y="3559626"/>
              <a:ext cx="347663" cy="347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ttps://bbk12e1-cdn.myschoolcdn.com/291/photo/orig_photo680475_5699966.png?w=192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7481" y="4121962"/>
              <a:ext cx="347663" cy="347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3047999" y="1028343"/>
              <a:ext cx="9496425" cy="36009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4800" dirty="0">
                  <a:solidFill>
                    <a:srgbClr val="002060"/>
                  </a:solidFill>
                </a:rPr>
                <a:t>What exactly is Mastery?</a:t>
              </a:r>
            </a:p>
            <a:p>
              <a:pPr algn="just"/>
              <a:r>
                <a:rPr lang="en-GB" dirty="0"/>
                <a:t>Mastery is the bold notion that learning should be deep, enduring, creative, transferable and, most importantly, used to solve complex problems in the world.</a:t>
              </a:r>
            </a:p>
            <a:p>
              <a:endParaRPr lang="en-GB" dirty="0"/>
            </a:p>
            <a:p>
              <a:r>
                <a:rPr lang="en-GB" dirty="0" smtClean="0"/>
                <a:t>Hawken </a:t>
              </a:r>
              <a:r>
                <a:rPr lang="en-GB" dirty="0"/>
                <a:t>is built around three overarching educational concepts:</a:t>
              </a:r>
            </a:p>
            <a:p>
              <a:endParaRPr lang="en-GB" dirty="0"/>
            </a:p>
            <a:p>
              <a:r>
                <a:rPr lang="en-GB" dirty="0"/>
                <a:t>Courses and programs </a:t>
              </a:r>
              <a:r>
                <a:rPr lang="en-GB" dirty="0" smtClean="0"/>
                <a:t>organised </a:t>
              </a:r>
              <a:r>
                <a:rPr lang="en-GB" dirty="0"/>
                <a:t>around real world problem solving.</a:t>
              </a:r>
            </a:p>
            <a:p>
              <a:endParaRPr lang="en-GB" dirty="0"/>
            </a:p>
            <a:p>
              <a:r>
                <a:rPr lang="en-GB" dirty="0"/>
                <a:t>A mentorship approach to instruction allowing for more project-based and </a:t>
              </a:r>
              <a:r>
                <a:rPr lang="en-GB" dirty="0" smtClean="0"/>
                <a:t>personalised </a:t>
              </a:r>
              <a:r>
                <a:rPr lang="en-GB" dirty="0"/>
                <a:t>learning.</a:t>
              </a:r>
            </a:p>
            <a:p>
              <a:endParaRPr lang="en-GB" dirty="0"/>
            </a:p>
            <a:p>
              <a:r>
                <a:rPr lang="en-GB" dirty="0"/>
                <a:t>An assessment model that leads students to learn deeply and persist to mastery.</a:t>
              </a:r>
            </a:p>
          </p:txBody>
        </p:sp>
      </p:grpSp>
      <p:pic>
        <p:nvPicPr>
          <p:cNvPr id="16" name="Picture 2" descr="Hawken Scho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155" y="347692"/>
            <a:ext cx="3590925" cy="110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4133898" y="6335378"/>
            <a:ext cx="4426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7030A0"/>
                </a:solidFill>
                <a:hlinkClick r:id="rId6" action="ppaction://hlinkfile"/>
              </a:rPr>
              <a:t>hawken.edu/page/academics/mastery-school</a:t>
            </a:r>
            <a:endParaRPr lang="en-GB" dirty="0" smtClean="0">
              <a:solidFill>
                <a:srgbClr val="7030A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71527" y="4986836"/>
            <a:ext cx="72764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/>
              <a:t>Hawken promotes</a:t>
            </a:r>
            <a:r>
              <a:rPr lang="en-GB" dirty="0"/>
              <a:t> </a:t>
            </a:r>
            <a:r>
              <a:rPr lang="en-GB" b="1" dirty="0"/>
              <a:t>intellectual breakthroughs </a:t>
            </a:r>
            <a:r>
              <a:rPr lang="en-GB" dirty="0"/>
              <a:t>and authentic engagement that will inspire students to become </a:t>
            </a:r>
            <a:r>
              <a:rPr lang="en-GB" b="1" dirty="0"/>
              <a:t>citizens of consequence</a:t>
            </a:r>
            <a:r>
              <a:rPr lang="en-GB" dirty="0"/>
              <a:t> in the world they will inhabit.</a:t>
            </a:r>
          </a:p>
        </p:txBody>
      </p:sp>
    </p:spTree>
    <p:extLst>
      <p:ext uri="{BB962C8B-B14F-4D97-AF65-F5344CB8AC3E}">
        <p14:creationId xmlns:p14="http://schemas.microsoft.com/office/powerpoint/2010/main" val="254949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1134" y="1207008"/>
            <a:ext cx="12333134" cy="4098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103935" y="333560"/>
            <a:ext cx="10364451" cy="873448"/>
          </a:xfrm>
          <a:prstGeom prst="rect">
            <a:avLst/>
          </a:prstGeom>
        </p:spPr>
        <p:txBody>
          <a:bodyPr>
            <a:normAutofit fontScale="3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13300" dirty="0" smtClean="0">
                <a:solidFill>
                  <a:srgbClr val="002060"/>
                </a:solidFill>
              </a:rPr>
              <a:t>How can this all be recorded</a:t>
            </a:r>
            <a:r>
              <a:rPr lang="en-GB" sz="8900" dirty="0" smtClean="0">
                <a:solidFill>
                  <a:srgbClr val="002060"/>
                </a:solidFill>
              </a:rPr>
              <a:t>?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409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455" y="748748"/>
            <a:ext cx="9302752" cy="2992904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2060"/>
                </a:solidFill>
              </a:rPr>
              <a:t>You never change things by fighting the existing reality. To change something, build a new model that makes the existing model obsolete.</a:t>
            </a:r>
            <a:br>
              <a:rPr lang="en-GB" dirty="0">
                <a:solidFill>
                  <a:srgbClr val="002060"/>
                </a:solidFill>
              </a:rPr>
            </a:br>
            <a:r>
              <a:rPr lang="en-GB" dirty="0">
                <a:solidFill>
                  <a:srgbClr val="002060"/>
                </a:solidFill>
              </a:rPr>
              <a:t>											</a:t>
            </a:r>
            <a:br>
              <a:rPr lang="en-GB" dirty="0">
                <a:solidFill>
                  <a:srgbClr val="002060"/>
                </a:solidFill>
              </a:rPr>
            </a:br>
            <a:r>
              <a:rPr lang="en-GB" dirty="0">
                <a:solidFill>
                  <a:srgbClr val="002060"/>
                </a:solidFill>
              </a:rPr>
              <a:t>										Buckminster Fuller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37322" y="5227983"/>
            <a:ext cx="109280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>
                <a:solidFill>
                  <a:srgbClr val="002060"/>
                </a:solidFill>
              </a:rPr>
              <a:t>This is what the MTC is aiming to do…..</a:t>
            </a:r>
            <a:endParaRPr lang="en-GB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14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9533" y="1463386"/>
            <a:ext cx="885399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dirty="0"/>
              <a:t>Research confirms that students learn best -- and are healthiest -- when they are </a:t>
            </a:r>
            <a:r>
              <a:rPr lang="en-GB" sz="3200" b="1" dirty="0"/>
              <a:t>active </a:t>
            </a:r>
            <a:r>
              <a:rPr lang="en-GB" sz="3200" b="1" dirty="0" smtClean="0"/>
              <a:t>participants </a:t>
            </a:r>
            <a:r>
              <a:rPr lang="en-GB" sz="3200" dirty="0" smtClean="0"/>
              <a:t>partnering </a:t>
            </a:r>
            <a:r>
              <a:rPr lang="en-GB" sz="3200" dirty="0"/>
              <a:t>with talented faculty on </a:t>
            </a:r>
            <a:r>
              <a:rPr lang="en-GB" sz="3200" b="1" dirty="0"/>
              <a:t>work that matters</a:t>
            </a:r>
            <a:r>
              <a:rPr lang="en-GB" sz="3200" dirty="0"/>
              <a:t>. </a:t>
            </a:r>
          </a:p>
          <a:p>
            <a:pPr algn="just"/>
            <a:r>
              <a:rPr lang="en-GB" dirty="0"/>
              <a:t> 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547095" y="3890248"/>
            <a:ext cx="884654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smtClean="0"/>
              <a:t>We need programs </a:t>
            </a:r>
            <a:r>
              <a:rPr lang="en-GB" sz="2800" dirty="0"/>
              <a:t>that place students in the real world and engage them in solving authentic </a:t>
            </a:r>
            <a:r>
              <a:rPr lang="en-GB" sz="2800" dirty="0" smtClean="0"/>
              <a:t>problems, for example, </a:t>
            </a:r>
            <a:r>
              <a:rPr lang="en-GB" sz="2800" dirty="0"/>
              <a:t>Entrepreneurship, </a:t>
            </a:r>
            <a:r>
              <a:rPr lang="en-GB" sz="2800" dirty="0" smtClean="0"/>
              <a:t>Engineering &amp; product design.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smtClean="0"/>
              <a:t>We need broad </a:t>
            </a:r>
            <a:r>
              <a:rPr lang="en-GB" sz="2800" b="1" dirty="0" smtClean="0"/>
              <a:t>skill</a:t>
            </a:r>
            <a:r>
              <a:rPr lang="en-GB" sz="2800" dirty="0" smtClean="0"/>
              <a:t> based opportunities where knowledge is naturally acquired. </a:t>
            </a:r>
            <a:endParaRPr lang="en-GB" sz="2800" dirty="0"/>
          </a:p>
        </p:txBody>
      </p:sp>
      <p:pic>
        <p:nvPicPr>
          <p:cNvPr id="7" name="Picture 2" descr="Hawken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155" y="347692"/>
            <a:ext cx="3590925" cy="110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10253" y="6229350"/>
            <a:ext cx="4743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4"/>
              </a:rPr>
              <a:t>hawken.edu/page/academics/mastery-school</a:t>
            </a:r>
            <a:endParaRPr lang="en-GB" dirty="0"/>
          </a:p>
        </p:txBody>
      </p:sp>
      <p:pic>
        <p:nvPicPr>
          <p:cNvPr id="9" name="Picture 4" descr="The Eco Garden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3" t="17328" r="31043" b="28934"/>
          <a:stretch/>
        </p:blipFill>
        <p:spPr bwMode="auto">
          <a:xfrm>
            <a:off x="187463" y="4264153"/>
            <a:ext cx="2359632" cy="23345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1176" y="347692"/>
            <a:ext cx="5178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u="sng" dirty="0" smtClean="0"/>
              <a:t>Take home point 1 </a:t>
            </a:r>
            <a:endParaRPr lang="en-GB" sz="4800" u="sng" dirty="0"/>
          </a:p>
        </p:txBody>
      </p:sp>
    </p:spTree>
    <p:extLst>
      <p:ext uri="{BB962C8B-B14F-4D97-AF65-F5344CB8AC3E}">
        <p14:creationId xmlns:p14="http://schemas.microsoft.com/office/powerpoint/2010/main" val="303016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362"/>
          <p:cNvSpPr txBox="1"/>
          <p:nvPr/>
        </p:nvSpPr>
        <p:spPr>
          <a:xfrm>
            <a:off x="360783" y="1867263"/>
            <a:ext cx="11719249" cy="71297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941"/>
              </a:buClr>
              <a:buSzPct val="25000"/>
              <a:buFont typeface="Calibri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0A2941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The Paradigm Shifts Enabled by </a:t>
            </a: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A2941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this new approach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0A2941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60783" y="2788824"/>
            <a:ext cx="11465630" cy="3593314"/>
            <a:chOff x="726370" y="1799780"/>
            <a:chExt cx="10964887" cy="3593314"/>
          </a:xfrm>
        </p:grpSpPr>
        <p:sp>
          <p:nvSpPr>
            <p:cNvPr id="2" name="Shape 1361"/>
            <p:cNvSpPr txBox="1"/>
            <p:nvPr/>
          </p:nvSpPr>
          <p:spPr>
            <a:xfrm>
              <a:off x="726370" y="1799780"/>
              <a:ext cx="10964887" cy="35933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25000"/>
                <a:buFont typeface="Calibri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Teacher as judge		         </a:t>
              </a:r>
              <a:r>
                <a:rPr kumimoji="0" lang="en-US" sz="2667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			Teacher </a:t>
              </a: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as </a:t>
              </a:r>
              <a:r>
                <a:rPr kumimoji="0" lang="en-US" sz="2667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guide/coach/facilitator</a:t>
              </a:r>
              <a:endPara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A2941"/>
                </a:buClr>
                <a:buSzTx/>
                <a:buFont typeface="Arial"/>
                <a:buNone/>
                <a:tabLst/>
                <a:defRPr/>
              </a:pPr>
              <a:endParaRPr kumimoji="0" sz="2667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25000"/>
                <a:buFont typeface="Calibri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Breadth (mostly content)	</a:t>
              </a:r>
              <a:r>
                <a:rPr lang="en-US" sz="2667" kern="0" dirty="0">
                  <a:solidFill>
                    <a:srgbClr val="0070C0"/>
                  </a:solidFill>
                  <a:ea typeface="Calibri"/>
                  <a:cs typeface="Calibri"/>
                  <a:sym typeface="Calibri"/>
                </a:rPr>
                <a:t> </a:t>
              </a:r>
              <a:r>
                <a:rPr lang="en-US" sz="2667" kern="0" dirty="0" smtClean="0">
                  <a:solidFill>
                    <a:srgbClr val="0070C0"/>
                  </a:solidFill>
                  <a:ea typeface="Calibri"/>
                  <a:cs typeface="Calibri"/>
                  <a:sym typeface="Calibri"/>
                </a:rPr>
                <a:t>        			</a:t>
              </a:r>
              <a:r>
                <a:rPr kumimoji="0" lang="en-US" sz="2667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Depth </a:t>
              </a: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(beyond just content)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A2941"/>
                </a:buClr>
                <a:buSzTx/>
                <a:buFont typeface="Arial"/>
                <a:buNone/>
                <a:tabLst/>
                <a:defRPr/>
              </a:pPr>
              <a:endParaRPr kumimoji="0" sz="2667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25000"/>
                <a:buFont typeface="Calibri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Only a few paths for students		      </a:t>
              </a:r>
              <a:r>
                <a:rPr kumimoji="0" lang="en-US" sz="2667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	Many </a:t>
              </a: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more paths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A2941"/>
                </a:buClr>
                <a:buSzTx/>
                <a:buFont typeface="Arial"/>
                <a:buNone/>
                <a:tabLst/>
                <a:defRPr/>
              </a:pPr>
              <a:endParaRPr kumimoji="0" sz="2667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25000"/>
                <a:buFont typeface="Calibri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One fixed pace, set by teacher 	 	    </a:t>
              </a:r>
              <a:r>
                <a:rPr kumimoji="0" lang="en-US" sz="2667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	Pace </a:t>
              </a: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set by student needs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A2941"/>
                </a:buClr>
                <a:buSzTx/>
                <a:buFont typeface="Arial"/>
                <a:buNone/>
                <a:tabLst/>
                <a:defRPr/>
              </a:pPr>
              <a:endParaRPr kumimoji="0" sz="2667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25000"/>
                <a:buFont typeface="Calibri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		</a:t>
              </a:r>
              <a:endParaRPr kumimoji="0" sz="2667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A2941"/>
                </a:buClr>
                <a:buSzTx/>
                <a:buFont typeface="Arial"/>
                <a:buNone/>
                <a:tabLst/>
                <a:defRPr/>
              </a:pPr>
              <a:endPara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Shape 1363"/>
            <p:cNvSpPr/>
            <p:nvPr/>
          </p:nvSpPr>
          <p:spPr>
            <a:xfrm>
              <a:off x="5625102" y="2600464"/>
              <a:ext cx="978400" cy="484799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012A49"/>
                </a:gs>
                <a:gs pos="100000">
                  <a:srgbClr val="B5BCC3"/>
                </a:gs>
              </a:gsLst>
              <a:lin ang="16200000" scaled="0"/>
            </a:gradFill>
            <a:ln w="9525" cap="flat" cmpd="sng">
              <a:solidFill>
                <a:srgbClr val="07284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9999" dist="23000" dir="5400000" rotWithShape="0">
                <a:srgbClr val="000000">
                  <a:alpha val="34509"/>
                </a:srgbClr>
              </a:outerShdw>
            </a:effectLst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Shape 1364"/>
            <p:cNvSpPr/>
            <p:nvPr/>
          </p:nvSpPr>
          <p:spPr>
            <a:xfrm>
              <a:off x="5625102" y="3427798"/>
              <a:ext cx="978400" cy="484799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012A49"/>
                </a:gs>
                <a:gs pos="100000">
                  <a:srgbClr val="B5BCC3"/>
                </a:gs>
              </a:gsLst>
              <a:lin ang="16200000" scaled="0"/>
            </a:gradFill>
            <a:ln w="9525" cap="flat" cmpd="sng">
              <a:solidFill>
                <a:srgbClr val="07284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9999" dist="23000" dir="5400000" rotWithShape="0">
                <a:srgbClr val="000000">
                  <a:alpha val="34509"/>
                </a:srgbClr>
              </a:outerShdw>
            </a:effectLst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Shape 1365"/>
            <p:cNvSpPr/>
            <p:nvPr/>
          </p:nvSpPr>
          <p:spPr>
            <a:xfrm>
              <a:off x="5625102" y="4255132"/>
              <a:ext cx="978400" cy="484799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012A49"/>
                </a:gs>
                <a:gs pos="100000">
                  <a:srgbClr val="B5BCC3"/>
                </a:gs>
              </a:gsLst>
              <a:lin ang="16200000" scaled="0"/>
            </a:gradFill>
            <a:ln w="9525" cap="flat" cmpd="sng">
              <a:solidFill>
                <a:srgbClr val="07284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9999" dist="23000" dir="5400000" rotWithShape="0">
                <a:srgbClr val="000000">
                  <a:alpha val="34509"/>
                </a:srgbClr>
              </a:outerShdw>
            </a:effectLst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Shape 1367"/>
            <p:cNvSpPr/>
            <p:nvPr/>
          </p:nvSpPr>
          <p:spPr>
            <a:xfrm>
              <a:off x="5625102" y="1799780"/>
              <a:ext cx="978400" cy="484799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012A49"/>
                </a:gs>
                <a:gs pos="100000">
                  <a:srgbClr val="B5BCC3"/>
                </a:gs>
              </a:gsLst>
              <a:lin ang="16200000" scaled="0"/>
            </a:gradFill>
            <a:ln w="9525" cap="flat" cmpd="sng">
              <a:solidFill>
                <a:srgbClr val="07284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9999" dist="23000" dir="5400000" rotWithShape="0">
                <a:srgbClr val="000000">
                  <a:alpha val="34509"/>
                </a:srgbClr>
              </a:outerShdw>
            </a:effectLst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41176" y="347692"/>
            <a:ext cx="5178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u="sng" dirty="0" smtClean="0"/>
              <a:t>Take home point 2 </a:t>
            </a:r>
            <a:endParaRPr lang="en-GB" sz="4800" u="sng" dirty="0"/>
          </a:p>
        </p:txBody>
      </p:sp>
    </p:spTree>
    <p:extLst>
      <p:ext uri="{BB962C8B-B14F-4D97-AF65-F5344CB8AC3E}">
        <p14:creationId xmlns:p14="http://schemas.microsoft.com/office/powerpoint/2010/main" val="46253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735495"/>
            <a:ext cx="106462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600" dirty="0" smtClean="0">
                <a:solidFill>
                  <a:srgbClr val="002060"/>
                </a:solidFill>
              </a:rPr>
              <a:t>By changing the way we assess at 16 &amp; 18, we can change the way we approach what we do in school from the moment individuals’ ‘formal’ education begins!</a:t>
            </a:r>
          </a:p>
          <a:p>
            <a:endParaRPr lang="en-GB" sz="3600" dirty="0">
              <a:solidFill>
                <a:srgbClr val="002060"/>
              </a:solidFill>
            </a:endParaRPr>
          </a:p>
          <a:p>
            <a:r>
              <a:rPr lang="en-GB" sz="3600" dirty="0" smtClean="0">
                <a:solidFill>
                  <a:srgbClr val="002060"/>
                </a:solidFill>
              </a:rPr>
              <a:t>It really is that radical!</a:t>
            </a:r>
            <a:endParaRPr lang="en-GB" sz="3600" dirty="0">
              <a:solidFill>
                <a:srgbClr val="002060"/>
              </a:solidFill>
            </a:endParaRPr>
          </a:p>
        </p:txBody>
      </p:sp>
      <p:pic>
        <p:nvPicPr>
          <p:cNvPr id="9218" name="Picture 2" descr="https://bbk12e1-cdn.myschoolcdn.com/291/photo/2015/02/orig_photo140069_2711693.jpg?w=19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793" y="3532303"/>
            <a:ext cx="3654425" cy="24324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1176" y="347692"/>
            <a:ext cx="5178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u="sng" dirty="0" smtClean="0"/>
              <a:t>Take home point 3 </a:t>
            </a:r>
            <a:endParaRPr lang="en-GB" sz="4800" u="sng" dirty="0"/>
          </a:p>
        </p:txBody>
      </p:sp>
    </p:spTree>
    <p:extLst>
      <p:ext uri="{BB962C8B-B14F-4D97-AF65-F5344CB8AC3E}">
        <p14:creationId xmlns:p14="http://schemas.microsoft.com/office/powerpoint/2010/main" val="210638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So what about the UK right now?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324708" y="2096497"/>
            <a:ext cx="9362342" cy="3424107"/>
          </a:xfrm>
        </p:spPr>
        <p:txBody>
          <a:bodyPr/>
          <a:lstStyle/>
          <a:p>
            <a:r>
              <a:rPr lang="en-GB" dirty="0" err="1" smtClean="0"/>
              <a:t>Latymer</a:t>
            </a:r>
            <a:r>
              <a:rPr lang="en-GB" dirty="0" smtClean="0"/>
              <a:t> Upper – London, were the first UK school to sign up to the MTC</a:t>
            </a:r>
          </a:p>
          <a:p>
            <a:endParaRPr lang="en-GB" dirty="0"/>
          </a:p>
          <a:p>
            <a:r>
              <a:rPr lang="en-GB" dirty="0" smtClean="0"/>
              <a:t>Since then, </a:t>
            </a:r>
            <a:r>
              <a:rPr lang="en-GB" dirty="0" err="1" smtClean="0"/>
              <a:t>Biddenham</a:t>
            </a:r>
            <a:r>
              <a:rPr lang="en-GB" dirty="0" smtClean="0"/>
              <a:t> have signed up &amp; will be developing the MTC at KS3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Others are likely to follow soon!</a:t>
            </a:r>
            <a:endParaRPr lang="en-GB" dirty="0"/>
          </a:p>
        </p:txBody>
      </p:sp>
      <p:pic>
        <p:nvPicPr>
          <p:cNvPr id="8194" name="Picture 2" descr="Image result for latymer school log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3" r="34296"/>
          <a:stretch/>
        </p:blipFill>
        <p:spPr bwMode="auto">
          <a:xfrm>
            <a:off x="210291" y="1696485"/>
            <a:ext cx="1114417" cy="1246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 for biddenham upper school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8" y="2943008"/>
            <a:ext cx="1365797" cy="1065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Related imag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6" r="1227" b="12273"/>
          <a:stretch/>
        </p:blipFill>
        <p:spPr bwMode="auto">
          <a:xfrm>
            <a:off x="285478" y="4064316"/>
            <a:ext cx="964043" cy="85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Mastery Transcrip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1" y="5244927"/>
            <a:ext cx="4150387" cy="140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76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4167" y="2250994"/>
            <a:ext cx="6664187" cy="1596177"/>
          </a:xfrm>
        </p:spPr>
        <p:txBody>
          <a:bodyPr>
            <a:normAutofit fontScale="90000"/>
          </a:bodyPr>
          <a:lstStyle/>
          <a:p>
            <a:r>
              <a:rPr lang="en-GB" u="sng" dirty="0" smtClean="0"/>
              <a:t>March 21</a:t>
            </a:r>
            <a:r>
              <a:rPr lang="en-GB" u="sng" baseline="30000" dirty="0" smtClean="0"/>
              <a:t>st </a:t>
            </a:r>
            <a:r>
              <a:rPr lang="en-GB" u="sng" dirty="0" smtClean="0"/>
              <a:t>2019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>Douglas Archibald – Director of Whole Education</a:t>
            </a:r>
            <a:br>
              <a:rPr lang="en-GB" dirty="0"/>
            </a:br>
            <a:r>
              <a:rPr lang="en-GB" dirty="0"/>
              <a:t>will lead a session asking</a:t>
            </a:r>
            <a:br>
              <a:rPr lang="en-GB" dirty="0"/>
            </a:br>
            <a:r>
              <a:rPr lang="en-GB" dirty="0"/>
              <a:t>‘How well are we preparing our young people for the future?’</a:t>
            </a:r>
            <a:br>
              <a:rPr lang="en-GB" dirty="0"/>
            </a:br>
            <a:endParaRPr lang="en-GB" dirty="0"/>
          </a:p>
        </p:txBody>
      </p:sp>
      <p:pic>
        <p:nvPicPr>
          <p:cNvPr id="3074" name="Picture 2" descr="B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551" y="338771"/>
            <a:ext cx="4078803" cy="8837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educationforward.co.uk/wp-content/uploads/2017/10/Education-Forwar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36" y="3887778"/>
            <a:ext cx="4018860" cy="20094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4905" y="5936434"/>
            <a:ext cx="50192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hlinkClick r:id="rId5"/>
              </a:rPr>
              <a:t>educationforward.co.uk</a:t>
            </a:r>
            <a:endParaRPr lang="en-GB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713378" y="3234264"/>
            <a:ext cx="136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David Price</a:t>
            </a:r>
            <a:endParaRPr lang="en-GB" dirty="0"/>
          </a:p>
        </p:txBody>
      </p:sp>
      <p:pic>
        <p:nvPicPr>
          <p:cNvPr id="3078" name="Picture 6" descr="Image result for david price u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48" y="2089735"/>
            <a:ext cx="1750461" cy="1750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060470" y="5290193"/>
            <a:ext cx="34388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dirty="0" smtClean="0">
                <a:hlinkClick r:id="rId7"/>
              </a:rPr>
              <a:t>mastery.org</a:t>
            </a:r>
            <a:endParaRPr lang="en-GB" sz="5400" dirty="0"/>
          </a:p>
        </p:txBody>
      </p:sp>
      <p:pic>
        <p:nvPicPr>
          <p:cNvPr id="9" name="Picture 10" descr="Mastery Transcrip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618" y="4274068"/>
            <a:ext cx="4150387" cy="140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755155" y="282334"/>
            <a:ext cx="4759237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rgbClr val="002060"/>
                </a:solidFill>
              </a:rPr>
              <a:t>Looking ahead:</a:t>
            </a:r>
            <a:endParaRPr lang="en-GB" b="1" dirty="0">
              <a:solidFill>
                <a:srgbClr val="00206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3641" y="1264603"/>
            <a:ext cx="2442796" cy="173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4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children must be taught how to think not what to think. â margaret mea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77" b="28490"/>
          <a:stretch/>
        </p:blipFill>
        <p:spPr bwMode="auto">
          <a:xfrm>
            <a:off x="2104954" y="1502684"/>
            <a:ext cx="7832865" cy="38955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26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427" y="1981199"/>
            <a:ext cx="5934969" cy="2789583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2060"/>
                </a:solidFill>
              </a:rPr>
              <a:t>People are not standard….</a:t>
            </a:r>
            <a:br>
              <a:rPr lang="en-GB" dirty="0">
                <a:solidFill>
                  <a:srgbClr val="002060"/>
                </a:solidFill>
              </a:rPr>
            </a:br>
            <a:r>
              <a:rPr lang="en-GB" dirty="0">
                <a:solidFill>
                  <a:srgbClr val="002060"/>
                </a:solidFill>
              </a:rPr>
              <a:t/>
            </a:r>
            <a:br>
              <a:rPr lang="en-GB" dirty="0">
                <a:solidFill>
                  <a:srgbClr val="002060"/>
                </a:solidFill>
              </a:rPr>
            </a:br>
            <a:r>
              <a:rPr lang="en-GB" dirty="0">
                <a:solidFill>
                  <a:srgbClr val="002060"/>
                </a:solidFill>
              </a:rPr>
              <a:t>curriculum, pedagogy, </a:t>
            </a:r>
            <a:r>
              <a:rPr lang="en-GB" dirty="0" smtClean="0">
                <a:solidFill>
                  <a:srgbClr val="002060"/>
                </a:solidFill>
              </a:rPr>
              <a:t>assessment, time, </a:t>
            </a:r>
            <a:r>
              <a:rPr lang="en-GB" dirty="0">
                <a:solidFill>
                  <a:srgbClr val="002060"/>
                </a:solidFill>
              </a:rPr>
              <a:t>etc., </a:t>
            </a:r>
            <a:br>
              <a:rPr lang="en-GB" dirty="0">
                <a:solidFill>
                  <a:srgbClr val="002060"/>
                </a:solidFill>
              </a:rPr>
            </a:br>
            <a:r>
              <a:rPr lang="en-GB" dirty="0">
                <a:solidFill>
                  <a:srgbClr val="002060"/>
                </a:solidFill>
              </a:rPr>
              <a:t>should not be </a:t>
            </a:r>
            <a:r>
              <a:rPr lang="en-GB" dirty="0" smtClean="0">
                <a:solidFill>
                  <a:srgbClr val="002060"/>
                </a:solidFill>
              </a:rPr>
              <a:t>standardised.</a:t>
            </a:r>
            <a:br>
              <a:rPr lang="en-GB" dirty="0" smtClean="0">
                <a:solidFill>
                  <a:srgbClr val="002060"/>
                </a:solidFill>
              </a:rPr>
            </a:br>
            <a:r>
              <a:rPr lang="en-GB" dirty="0">
                <a:solidFill>
                  <a:srgbClr val="002060"/>
                </a:solidFill>
              </a:rPr>
              <a:t/>
            </a:r>
            <a:br>
              <a:rPr lang="en-GB" dirty="0">
                <a:solidFill>
                  <a:srgbClr val="002060"/>
                </a:solidFill>
              </a:rPr>
            </a:br>
            <a:r>
              <a:rPr lang="en-GB" dirty="0" smtClean="0">
                <a:solidFill>
                  <a:srgbClr val="002060"/>
                </a:solidFill>
              </a:rPr>
              <a:t>We are all unique and should be treated as such.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5124" y="323374"/>
            <a:ext cx="3706689" cy="561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49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617" y="1493855"/>
            <a:ext cx="9302752" cy="2992904"/>
          </a:xfrm>
        </p:spPr>
        <p:txBody>
          <a:bodyPr>
            <a:normAutofit fontScale="90000"/>
          </a:bodyPr>
          <a:lstStyle/>
          <a:p>
            <a:pPr fontAlgn="base"/>
            <a:r>
              <a:rPr lang="en-GB" dirty="0" smtClean="0"/>
              <a:t>This (the mastery transcript) </a:t>
            </a:r>
            <a:r>
              <a:rPr lang="en-GB" dirty="0"/>
              <a:t>is incredibly exciting news … This new development is a game changer. You have provided extraordinarily important leadership for an effort that could well prove to be a tipping point in the transformation of education</a:t>
            </a:r>
            <a:r>
              <a:rPr lang="en-GB" dirty="0" smtClean="0"/>
              <a:t>!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– Tony </a:t>
            </a:r>
            <a:r>
              <a:rPr lang="en-GB" dirty="0" smtClean="0"/>
              <a:t>Wagner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sz="2000" i="1" dirty="0"/>
              <a:t>Expert in Residence, Harvard University Innovation Lab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sz="2000" i="1" dirty="0"/>
              <a:t>Senior Research Fellow, Learning Policy Institute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310001" y="5977486"/>
            <a:ext cx="1268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hlinkClick r:id="rId2"/>
              </a:rPr>
              <a:t>mastery.org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202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This new approach imagined ….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6265853"/>
            <a:ext cx="10363826" cy="3424107"/>
          </a:xfrm>
        </p:spPr>
        <p:txBody>
          <a:bodyPr/>
          <a:lstStyle/>
          <a:p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youtu.be/Ym5vwSkk1Zo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6" name="Ym5vwSkk1Zo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44584" y="2037381"/>
            <a:ext cx="6513564" cy="366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08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6290</TotalTime>
  <Words>603</Words>
  <Application>Microsoft Office PowerPoint</Application>
  <PresentationFormat>Custom</PresentationFormat>
  <Paragraphs>92</Paragraphs>
  <Slides>18</Slides>
  <Notes>6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Droplet</vt:lpstr>
      <vt:lpstr>My trip to Cleveland, Ohio</vt:lpstr>
      <vt:lpstr>education is a process of living, not a preparation for future living</vt:lpstr>
      <vt:lpstr>PowerPoint Presentation</vt:lpstr>
      <vt:lpstr>PowerPoint Presentation</vt:lpstr>
      <vt:lpstr>PowerPoint Presentation</vt:lpstr>
      <vt:lpstr>What is the mTC?   </vt:lpstr>
      <vt:lpstr>PowerPoint Presentation</vt:lpstr>
      <vt:lpstr>PowerPoint Presentation</vt:lpstr>
      <vt:lpstr>You never change things by fighting the existing reality. To change something, build a new model that makes the existing model obsolete.                       Buckminster Fuller </vt:lpstr>
      <vt:lpstr>PowerPoint Presentation</vt:lpstr>
      <vt:lpstr>PowerPoint Presentation</vt:lpstr>
      <vt:lpstr>PowerPoint Presentation</vt:lpstr>
      <vt:lpstr>So what about the UK right now?</vt:lpstr>
      <vt:lpstr>March 21st 2019 Douglas Archibald – Director of Whole Education will lead a session asking ‘How well are we preparing our young people for the future?’ </vt:lpstr>
      <vt:lpstr>PowerPoint Presentation</vt:lpstr>
      <vt:lpstr>People are not standard….  curriculum, pedagogy, assessment, time, etc.,  should not be standardised.  We are all unique and should be treated as such. </vt:lpstr>
      <vt:lpstr>This (the mastery transcript) is incredibly exciting news … This new development is a game changer. You have provided extraordinarily important leadership for an effort that could well prove to be a tipping point in the transformation of education!  – Tony Wagner  Expert in Residence, Harvard University Innovation Lab Senior Research Fellow, Learning Policy Institute </vt:lpstr>
      <vt:lpstr>This new approach imagined ….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trip to Cleveland, Ohio</dc:title>
  <dc:creator>Sarah Cottenden</dc:creator>
  <cp:lastModifiedBy>Gabby Moss</cp:lastModifiedBy>
  <cp:revision>85</cp:revision>
  <dcterms:created xsi:type="dcterms:W3CDTF">2019-02-22T15:15:13Z</dcterms:created>
  <dcterms:modified xsi:type="dcterms:W3CDTF">2019-03-11T18:17:36Z</dcterms:modified>
</cp:coreProperties>
</file>