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103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28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0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40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06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73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82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71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52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78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14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EA6CB-8858-4EDE-8CBE-6297AF4CD73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1582-B403-4BA9-8B74-B4A6C2E61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71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7430" y="225547"/>
            <a:ext cx="9144000" cy="2387600"/>
          </a:xfrm>
        </p:spPr>
        <p:txBody>
          <a:bodyPr/>
          <a:lstStyle/>
          <a:p>
            <a:r>
              <a:rPr lang="en-GB" dirty="0" smtClean="0"/>
              <a:t>Working together – Biology and ESL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7430" y="2613147"/>
            <a:ext cx="9144000" cy="1655762"/>
          </a:xfrm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How subject specialists and language specialists are better together – a brief explanation of the work I did with our SEN Department: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How it started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What we both learned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Where it went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The many benefits of team teaching 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Time and space</a:t>
            </a:r>
          </a:p>
          <a:p>
            <a:pPr algn="l">
              <a:buFont typeface="Arial" pitchFamily="34" charset="0"/>
              <a:buChar char="•"/>
            </a:pPr>
            <a:endParaRPr lang="en-GB" dirty="0" smtClean="0"/>
          </a:p>
          <a:p>
            <a:pPr algn="l">
              <a:buFont typeface="Arial" pitchFamily="34" charset="0"/>
              <a:buChar char="•"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89" y="3006969"/>
            <a:ext cx="6589680" cy="370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34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use the right </a:t>
            </a:r>
            <a:r>
              <a:rPr lang="en-GB" b="1" dirty="0" smtClean="0">
                <a:solidFill>
                  <a:srgbClr val="FF0000"/>
                </a:solidFill>
              </a:rPr>
              <a:t>stuff</a:t>
            </a:r>
            <a:r>
              <a:rPr lang="en-GB" dirty="0" smtClean="0"/>
              <a:t> to make your </a:t>
            </a:r>
            <a:r>
              <a:rPr lang="en-GB" b="1" dirty="0" smtClean="0">
                <a:solidFill>
                  <a:srgbClr val="FF0000"/>
                </a:solidFill>
              </a:rPr>
              <a:t>whatsits</a:t>
            </a:r>
            <a:r>
              <a:rPr lang="en-GB" dirty="0" smtClean="0"/>
              <a:t> get </a:t>
            </a:r>
            <a:r>
              <a:rPr lang="en-GB" b="1" dirty="0" smtClean="0">
                <a:solidFill>
                  <a:srgbClr val="FF0000"/>
                </a:solidFill>
              </a:rPr>
              <a:t>things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How to use the correct </a:t>
            </a:r>
            <a:r>
              <a:rPr lang="en-GB" sz="2800" b="1" dirty="0" smtClean="0">
                <a:solidFill>
                  <a:srgbClr val="00B050"/>
                </a:solidFill>
              </a:rPr>
              <a:t>academic language </a:t>
            </a:r>
            <a:r>
              <a:rPr lang="en-GB" sz="2800" dirty="0" smtClean="0"/>
              <a:t>to make your </a:t>
            </a:r>
            <a:r>
              <a:rPr lang="en-GB" sz="2800" b="1" dirty="0" smtClean="0">
                <a:solidFill>
                  <a:srgbClr val="00B050"/>
                </a:solidFill>
              </a:rPr>
              <a:t>answers</a:t>
            </a:r>
            <a:r>
              <a:rPr lang="en-GB" sz="2800" dirty="0" smtClean="0"/>
              <a:t> get </a:t>
            </a:r>
            <a:r>
              <a:rPr lang="en-GB" sz="2800" b="1" dirty="0" smtClean="0">
                <a:solidFill>
                  <a:srgbClr val="00B050"/>
                </a:solidFill>
              </a:rPr>
              <a:t>full marks</a:t>
            </a:r>
            <a:endParaRPr lang="en-GB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Q4(c).Describe the advantage to the human body of producing memory cells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body</a:t>
            </a:r>
            <a:r>
              <a:rPr lang="en-GB" dirty="0" smtClean="0"/>
              <a:t> can produce </a:t>
            </a:r>
            <a:r>
              <a:rPr lang="en-GB" b="1" dirty="0" smtClean="0">
                <a:solidFill>
                  <a:srgbClr val="FF0000"/>
                </a:solidFill>
              </a:rPr>
              <a:t>things</a:t>
            </a:r>
            <a:r>
              <a:rPr lang="en-GB" dirty="0" smtClean="0"/>
              <a:t> that kill the </a:t>
            </a:r>
            <a:r>
              <a:rPr lang="en-GB" b="1" dirty="0" smtClean="0">
                <a:solidFill>
                  <a:srgbClr val="FF0000"/>
                </a:solidFill>
              </a:rPr>
              <a:t>harmful invading thing </a:t>
            </a:r>
            <a:r>
              <a:rPr lang="en-GB" dirty="0" smtClean="0"/>
              <a:t>faster. (0)</a:t>
            </a:r>
          </a:p>
          <a:p>
            <a:r>
              <a:rPr lang="en-GB" b="1" dirty="0" smtClean="0">
                <a:solidFill>
                  <a:srgbClr val="00B050"/>
                </a:solidFill>
              </a:rPr>
              <a:t>White blood cells </a:t>
            </a:r>
            <a:r>
              <a:rPr lang="en-GB" dirty="0" smtClean="0"/>
              <a:t>produce </a:t>
            </a:r>
            <a:r>
              <a:rPr lang="en-GB" b="1" dirty="0" smtClean="0">
                <a:solidFill>
                  <a:srgbClr val="00B050"/>
                </a:solidFill>
              </a:rPr>
              <a:t>antibodies</a:t>
            </a:r>
            <a:r>
              <a:rPr lang="en-GB" dirty="0" smtClean="0"/>
              <a:t> to kill the </a:t>
            </a:r>
            <a:r>
              <a:rPr lang="en-GB" b="1" dirty="0" smtClean="0">
                <a:solidFill>
                  <a:srgbClr val="00B050"/>
                </a:solidFill>
              </a:rPr>
              <a:t>pathogen</a:t>
            </a:r>
            <a:r>
              <a:rPr lang="en-GB" dirty="0" smtClean="0"/>
              <a:t> faster. </a:t>
            </a:r>
            <a:r>
              <a:rPr lang="en-GB" smtClean="0"/>
              <a:t>(2)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9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Q5(c).Use you knowledge of enzymes to explain why blood is slow to clot at 45</a:t>
            </a:r>
            <a:r>
              <a:rPr lang="en-GB" baseline="30000" dirty="0" smtClean="0"/>
              <a:t>0</a:t>
            </a:r>
            <a:r>
              <a:rPr lang="en-GB" dirty="0" smtClean="0"/>
              <a:t>C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it gets </a:t>
            </a:r>
            <a:r>
              <a:rPr lang="en-GB" b="1" dirty="0" smtClean="0">
                <a:solidFill>
                  <a:srgbClr val="FF0000"/>
                </a:solidFill>
              </a:rPr>
              <a:t>too hot </a:t>
            </a:r>
            <a:r>
              <a:rPr lang="en-GB" dirty="0" smtClean="0"/>
              <a:t>the enzymes </a:t>
            </a:r>
            <a:r>
              <a:rPr lang="en-GB" b="1" dirty="0" smtClean="0">
                <a:solidFill>
                  <a:srgbClr val="FF0000"/>
                </a:solidFill>
              </a:rPr>
              <a:t>break down and die</a:t>
            </a:r>
            <a:r>
              <a:rPr lang="en-GB" dirty="0" smtClean="0"/>
              <a:t>. The enzymes </a:t>
            </a:r>
            <a:r>
              <a:rPr lang="en-GB" b="1" dirty="0" smtClean="0">
                <a:solidFill>
                  <a:srgbClr val="FF0000"/>
                </a:solidFill>
              </a:rPr>
              <a:t>stop working </a:t>
            </a:r>
            <a:r>
              <a:rPr lang="en-GB" dirty="0" smtClean="0"/>
              <a:t>properly. (0)</a:t>
            </a:r>
          </a:p>
          <a:p>
            <a:r>
              <a:rPr lang="en-GB" dirty="0" smtClean="0"/>
              <a:t>At </a:t>
            </a:r>
            <a:r>
              <a:rPr lang="en-GB" b="1" dirty="0" smtClean="0">
                <a:solidFill>
                  <a:srgbClr val="00B050"/>
                </a:solidFill>
              </a:rPr>
              <a:t>higher temperatures </a:t>
            </a:r>
            <a:r>
              <a:rPr lang="en-GB" dirty="0" smtClean="0"/>
              <a:t>enzymes become </a:t>
            </a:r>
            <a:r>
              <a:rPr lang="en-GB" b="1" dirty="0" smtClean="0">
                <a:solidFill>
                  <a:srgbClr val="00B050"/>
                </a:solidFill>
              </a:rPr>
              <a:t>denatured</a:t>
            </a:r>
            <a:r>
              <a:rPr lang="en-GB" dirty="0" smtClean="0"/>
              <a:t>. The </a:t>
            </a:r>
            <a:r>
              <a:rPr lang="en-GB" b="1" dirty="0" smtClean="0">
                <a:solidFill>
                  <a:srgbClr val="00B050"/>
                </a:solidFill>
              </a:rPr>
              <a:t>active site changes shape</a:t>
            </a:r>
            <a:r>
              <a:rPr lang="en-GB" dirty="0" smtClean="0"/>
              <a:t> so the </a:t>
            </a:r>
            <a:r>
              <a:rPr lang="en-GB" b="1" dirty="0" smtClean="0">
                <a:solidFill>
                  <a:srgbClr val="00B050"/>
                </a:solidFill>
              </a:rPr>
              <a:t>substrate no longer fits</a:t>
            </a:r>
            <a:r>
              <a:rPr lang="en-GB" dirty="0" smtClean="0"/>
              <a:t>. (2)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059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Q5(d). Suggest what happens in the heart muscle cells when the coronary artery is blocked 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heart receives </a:t>
            </a:r>
            <a:r>
              <a:rPr lang="en-GB" b="1" dirty="0" smtClean="0">
                <a:solidFill>
                  <a:srgbClr val="FF0000"/>
                </a:solidFill>
              </a:rPr>
              <a:t>less blood </a:t>
            </a:r>
            <a:r>
              <a:rPr lang="en-GB" dirty="0" smtClean="0"/>
              <a:t>so has </a:t>
            </a:r>
            <a:r>
              <a:rPr lang="en-GB" b="1" dirty="0" smtClean="0">
                <a:solidFill>
                  <a:srgbClr val="FF0000"/>
                </a:solidFill>
              </a:rPr>
              <a:t>less energy</a:t>
            </a:r>
            <a:r>
              <a:rPr lang="en-GB" dirty="0" smtClean="0"/>
              <a:t>. The cells </a:t>
            </a:r>
            <a:r>
              <a:rPr lang="en-GB" b="1" dirty="0" smtClean="0">
                <a:solidFill>
                  <a:srgbClr val="FF0000"/>
                </a:solidFill>
              </a:rPr>
              <a:t>stop functioning </a:t>
            </a:r>
            <a:r>
              <a:rPr lang="en-GB" dirty="0" smtClean="0"/>
              <a:t>properly and eventually </a:t>
            </a:r>
            <a:r>
              <a:rPr lang="en-GB" b="1" dirty="0" smtClean="0">
                <a:solidFill>
                  <a:srgbClr val="FF0000"/>
                </a:solidFill>
              </a:rPr>
              <a:t>die</a:t>
            </a:r>
            <a:r>
              <a:rPr lang="en-GB" dirty="0" smtClean="0"/>
              <a:t>. (0)</a:t>
            </a:r>
          </a:p>
          <a:p>
            <a:r>
              <a:rPr lang="en-GB" dirty="0" smtClean="0"/>
              <a:t>Heart muscle cells receive </a:t>
            </a:r>
            <a:r>
              <a:rPr lang="en-GB" b="1" dirty="0" smtClean="0">
                <a:solidFill>
                  <a:srgbClr val="00B050"/>
                </a:solidFill>
              </a:rPr>
              <a:t>less oxygen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rgbClr val="00B050"/>
                </a:solidFill>
              </a:rPr>
              <a:t>glucose</a:t>
            </a:r>
            <a:r>
              <a:rPr lang="en-GB" dirty="0" smtClean="0"/>
              <a:t>. There is </a:t>
            </a:r>
            <a:r>
              <a:rPr lang="en-GB" b="1" dirty="0" smtClean="0">
                <a:solidFill>
                  <a:srgbClr val="00B050"/>
                </a:solidFill>
              </a:rPr>
              <a:t>less aerobic respiration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00B050"/>
                </a:solidFill>
              </a:rPr>
              <a:t>more anaerobic respiration</a:t>
            </a:r>
            <a:r>
              <a:rPr lang="en-GB" dirty="0" smtClean="0"/>
              <a:t>. </a:t>
            </a:r>
            <a:r>
              <a:rPr lang="en-GB" b="1" dirty="0" smtClean="0">
                <a:solidFill>
                  <a:srgbClr val="00B050"/>
                </a:solidFill>
              </a:rPr>
              <a:t>Lactic acid is produced</a:t>
            </a:r>
            <a:r>
              <a:rPr lang="en-GB" dirty="0" smtClean="0"/>
              <a:t> so the </a:t>
            </a:r>
            <a:r>
              <a:rPr lang="en-GB" b="1" dirty="0" smtClean="0">
                <a:solidFill>
                  <a:srgbClr val="00B050"/>
                </a:solidFill>
              </a:rPr>
              <a:t>pH falls</a:t>
            </a:r>
            <a:r>
              <a:rPr lang="en-GB" dirty="0" smtClean="0"/>
              <a:t>. Low pH causes </a:t>
            </a:r>
            <a:r>
              <a:rPr lang="en-GB" b="1" dirty="0" smtClean="0">
                <a:solidFill>
                  <a:srgbClr val="00B050"/>
                </a:solidFill>
              </a:rPr>
              <a:t>enzymes to denature</a:t>
            </a:r>
            <a:r>
              <a:rPr lang="en-GB" dirty="0" smtClean="0"/>
              <a:t>. (4)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83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84" y="0"/>
            <a:ext cx="11379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262</Words>
  <Application>Microsoft Office PowerPoint</Application>
  <PresentationFormat>Custom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Working together – Biology and ESL </vt:lpstr>
      <vt:lpstr>How to use the right stuff to make your whatsits get things</vt:lpstr>
      <vt:lpstr>Q4(c).Describe the advantage to the human body of producing memory cells (2)</vt:lpstr>
      <vt:lpstr>Q5(c).Use you knowledge of enzymes to explain why blood is slow to clot at 450C (2)</vt:lpstr>
      <vt:lpstr>Q5(d). Suggest what happens in the heart muscle cells when the coronary artery is blocked (4)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Palmer</dc:creator>
  <cp:lastModifiedBy>Gabby Moss</cp:lastModifiedBy>
  <cp:revision>8</cp:revision>
  <dcterms:created xsi:type="dcterms:W3CDTF">2017-06-06T12:16:37Z</dcterms:created>
  <dcterms:modified xsi:type="dcterms:W3CDTF">2018-05-09T08:41:50Z</dcterms:modified>
</cp:coreProperties>
</file>