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325" autoAdjust="0"/>
  </p:normalViewPr>
  <p:slideViewPr>
    <p:cSldViewPr>
      <p:cViewPr varScale="1">
        <p:scale>
          <a:sx n="37" d="100"/>
          <a:sy n="37" d="100"/>
        </p:scale>
        <p:origin x="-142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B6BCD6-12D0-4C12-9FD0-3EE4AB3B226F}" type="datetimeFigureOut">
              <a:rPr lang="en-GB" smtClean="0"/>
              <a:t>21/05/2018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7FDE8-5B73-42EB-9A26-F8D70D57DAE5}" type="slidenum">
              <a:rPr lang="en-GB" smtClean="0"/>
              <a:t>‹#›</a:t>
            </a:fld>
            <a:endParaRPr lang="en-GB"/>
          </a:p>
        </p:txBody>
      </p:sp>
    </p:spTree>
    <p:extLst>
      <p:ext uri="{BB962C8B-B14F-4D97-AF65-F5344CB8AC3E}">
        <p14:creationId xmlns:p14="http://schemas.microsoft.com/office/powerpoint/2010/main" val="3797825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Hi, I’m Dan Veal and among a few roles I am currently the ICT/Computing Coordinator and Year 1 Teacher at </a:t>
            </a:r>
            <a:r>
              <a:rPr lang="en-GB" sz="1200" kern="1200" dirty="0" err="1" smtClean="0">
                <a:solidFill>
                  <a:schemeClr val="tx1"/>
                </a:solidFill>
                <a:effectLst/>
                <a:latin typeface="+mn-lt"/>
                <a:ea typeface="+mn-ea"/>
                <a:cs typeface="+mn-cs"/>
              </a:rPr>
              <a:t>Brickhill</a:t>
            </a:r>
            <a:r>
              <a:rPr lang="en-GB" sz="1200" kern="1200" dirty="0" smtClean="0">
                <a:solidFill>
                  <a:schemeClr val="tx1"/>
                </a:solidFill>
                <a:effectLst/>
                <a:latin typeface="+mn-lt"/>
                <a:ea typeface="+mn-ea"/>
                <a:cs typeface="+mn-cs"/>
              </a:rPr>
              <a:t> Primary School.</a:t>
            </a:r>
          </a:p>
          <a:p>
            <a:pPr lvl="0"/>
            <a:r>
              <a:rPr lang="en-GB" sz="1200" kern="1200" dirty="0" smtClean="0">
                <a:solidFill>
                  <a:schemeClr val="tx1"/>
                </a:solidFill>
                <a:effectLst/>
                <a:latin typeface="+mn-lt"/>
                <a:ea typeface="+mn-ea"/>
                <a:cs typeface="+mn-cs"/>
              </a:rPr>
              <a:t>My little talk is in two parts, the first is Computing in Key Stage 1 and how we lay the foundations at </a:t>
            </a:r>
            <a:r>
              <a:rPr lang="en-GB" sz="1200" kern="1200" dirty="0" err="1" smtClean="0">
                <a:solidFill>
                  <a:schemeClr val="tx1"/>
                </a:solidFill>
                <a:effectLst/>
                <a:latin typeface="+mn-lt"/>
                <a:ea typeface="+mn-ea"/>
                <a:cs typeface="+mn-cs"/>
              </a:rPr>
              <a:t>Brickhill</a:t>
            </a:r>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1</a:t>
            </a:fld>
            <a:endParaRPr lang="en-GB"/>
          </a:p>
        </p:txBody>
      </p:sp>
    </p:spTree>
    <p:extLst>
      <p:ext uri="{BB962C8B-B14F-4D97-AF65-F5344CB8AC3E}">
        <p14:creationId xmlns:p14="http://schemas.microsoft.com/office/powerpoint/2010/main" val="366082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 inherited the role of Computing Coordinator this September, along with the title I inherited a complete mess. The only planning we had was a single piece of single sided paper that had a general guide for using Microsoft Office and the phrase “Use Purple Mash for Coding”.</a:t>
            </a:r>
          </a:p>
          <a:p>
            <a:pPr lvl="0"/>
            <a:r>
              <a:rPr lang="en-GB" sz="1200" kern="1200" dirty="0" smtClean="0">
                <a:solidFill>
                  <a:schemeClr val="tx1"/>
                </a:solidFill>
                <a:effectLst/>
                <a:latin typeface="+mn-lt"/>
                <a:ea typeface="+mn-ea"/>
                <a:cs typeface="+mn-cs"/>
              </a:rPr>
              <a:t>So I took it upon myself to write a scheme of work for the school, more of which I will get to in part 2.</a:t>
            </a:r>
          </a:p>
          <a:p>
            <a:pPr lvl="0"/>
            <a:r>
              <a:rPr lang="en-GB" sz="1200" kern="1200" dirty="0" smtClean="0">
                <a:solidFill>
                  <a:schemeClr val="tx1"/>
                </a:solidFill>
                <a:effectLst/>
                <a:latin typeface="+mn-lt"/>
                <a:ea typeface="+mn-ea"/>
                <a:cs typeface="+mn-cs"/>
              </a:rPr>
              <a:t>Here are some images of the software and hardware we now use in KS1.</a:t>
            </a:r>
          </a:p>
          <a:p>
            <a:pPr lvl="0"/>
            <a:r>
              <a:rPr lang="en-GB" sz="1200" kern="1200" dirty="0" smtClean="0">
                <a:solidFill>
                  <a:schemeClr val="tx1"/>
                </a:solidFill>
                <a:effectLst/>
                <a:latin typeface="+mn-lt"/>
                <a:ea typeface="+mn-ea"/>
                <a:cs typeface="+mn-cs"/>
              </a:rPr>
              <a:t>Purple Mash – Great software for KS1, it has many different tools available for nearly every subject (a good way to get cross curricula links in with Computing).</a:t>
            </a:r>
          </a:p>
          <a:p>
            <a:pPr lvl="0"/>
            <a:r>
              <a:rPr lang="en-GB" sz="1200" kern="1200" dirty="0" smtClean="0">
                <a:solidFill>
                  <a:schemeClr val="tx1"/>
                </a:solidFill>
                <a:effectLst/>
                <a:latin typeface="+mn-lt"/>
                <a:ea typeface="+mn-ea"/>
                <a:cs typeface="+mn-cs"/>
              </a:rPr>
              <a:t>Hour of Code – Good for Key Stages 1-3 as each activity is aimed at different year groups and they can be coded with blocks or </a:t>
            </a:r>
            <a:r>
              <a:rPr lang="en-GB" sz="1200" kern="1200" dirty="0" err="1" smtClean="0">
                <a:solidFill>
                  <a:schemeClr val="tx1"/>
                </a:solidFill>
                <a:effectLst/>
                <a:latin typeface="+mn-lt"/>
                <a:ea typeface="+mn-ea"/>
                <a:cs typeface="+mn-cs"/>
              </a:rPr>
              <a:t>javascript</a:t>
            </a:r>
            <a:r>
              <a:rPr lang="en-GB" sz="1200" kern="1200" dirty="0" smtClean="0">
                <a:solidFill>
                  <a:schemeClr val="tx1"/>
                </a:solidFill>
                <a:effectLst/>
                <a:latin typeface="+mn-lt"/>
                <a:ea typeface="+mn-ea"/>
                <a:cs typeface="+mn-cs"/>
              </a:rPr>
              <a:t>. My classes favourite is Minecraft, where they get to make Minecraft and understand how it works.</a:t>
            </a:r>
          </a:p>
          <a:p>
            <a:pPr lvl="0"/>
            <a:r>
              <a:rPr lang="en-GB" sz="1200" kern="1200" dirty="0" smtClean="0">
                <a:solidFill>
                  <a:schemeClr val="tx1"/>
                </a:solidFill>
                <a:effectLst/>
                <a:latin typeface="+mn-lt"/>
                <a:ea typeface="+mn-ea"/>
                <a:cs typeface="+mn-cs"/>
              </a:rPr>
              <a:t>Pivot Animator – a fun way to show how animation works with frame by frame images. They love making their own avatars and creating a story.</a:t>
            </a:r>
          </a:p>
          <a:p>
            <a:pPr lvl="0"/>
            <a:r>
              <a:rPr lang="en-GB" sz="1200" kern="1200" dirty="0" smtClean="0">
                <a:solidFill>
                  <a:schemeClr val="tx1"/>
                </a:solidFill>
                <a:effectLst/>
                <a:latin typeface="+mn-lt"/>
                <a:ea typeface="+mn-ea"/>
                <a:cs typeface="+mn-cs"/>
              </a:rPr>
              <a:t>MS Office – Historically these skills would be for the older children, however our Year 1 children learn the basics of Word and Publisher. These skills are built upon in Year 2 and they learn the basics of </a:t>
            </a:r>
            <a:r>
              <a:rPr lang="en-GB" sz="1200" kern="1200" dirty="0" err="1" smtClean="0">
                <a:solidFill>
                  <a:schemeClr val="tx1"/>
                </a:solidFill>
                <a:effectLst/>
                <a:latin typeface="+mn-lt"/>
                <a:ea typeface="+mn-ea"/>
                <a:cs typeface="+mn-cs"/>
              </a:rPr>
              <a:t>Powerpoint</a:t>
            </a:r>
            <a:r>
              <a:rPr lang="en-GB" sz="1200" kern="1200" dirty="0" smtClean="0">
                <a:solidFill>
                  <a:schemeClr val="tx1"/>
                </a:solidFill>
                <a:effectLst/>
                <a:latin typeface="+mn-lt"/>
                <a:ea typeface="+mn-ea"/>
                <a:cs typeface="+mn-cs"/>
              </a:rPr>
              <a:t>. </a:t>
            </a:r>
          </a:p>
          <a:p>
            <a:pPr lvl="0"/>
            <a:r>
              <a:rPr lang="en-GB" sz="1200" kern="1200" dirty="0" err="1" smtClean="0">
                <a:solidFill>
                  <a:schemeClr val="tx1"/>
                </a:solidFill>
                <a:effectLst/>
                <a:latin typeface="+mn-lt"/>
                <a:ea typeface="+mn-ea"/>
                <a:cs typeface="+mn-cs"/>
              </a:rPr>
              <a:t>Cbeebies</a:t>
            </a:r>
            <a:r>
              <a:rPr lang="en-GB" sz="1200" kern="1200" dirty="0" smtClean="0">
                <a:solidFill>
                  <a:schemeClr val="tx1"/>
                </a:solidFill>
                <a:effectLst/>
                <a:latin typeface="+mn-lt"/>
                <a:ea typeface="+mn-ea"/>
                <a:cs typeface="+mn-cs"/>
              </a:rPr>
              <a:t> – I tend to use the games as lessons in the Autumn term to teach basic mouse and keyboard skills.</a:t>
            </a:r>
          </a:p>
          <a:p>
            <a:pPr lvl="0"/>
            <a:r>
              <a:rPr lang="en-GB" sz="1200" kern="1200" dirty="0" smtClean="0">
                <a:solidFill>
                  <a:schemeClr val="tx1"/>
                </a:solidFill>
                <a:effectLst/>
                <a:latin typeface="+mn-lt"/>
                <a:ea typeface="+mn-ea"/>
                <a:cs typeface="+mn-cs"/>
              </a:rPr>
              <a:t>The only hardware listed: </a:t>
            </a:r>
            <a:r>
              <a:rPr lang="en-GB" sz="1200" kern="1200" dirty="0" err="1" smtClean="0">
                <a:solidFill>
                  <a:schemeClr val="tx1"/>
                </a:solidFill>
                <a:effectLst/>
                <a:latin typeface="+mn-lt"/>
                <a:ea typeface="+mn-ea"/>
                <a:cs typeface="+mn-cs"/>
              </a:rPr>
              <a:t>Beebots</a:t>
            </a:r>
            <a:r>
              <a:rPr lang="en-GB" sz="1200" kern="1200" dirty="0" smtClean="0">
                <a:solidFill>
                  <a:schemeClr val="tx1"/>
                </a:solidFill>
                <a:effectLst/>
                <a:latin typeface="+mn-lt"/>
                <a:ea typeface="+mn-ea"/>
                <a:cs typeface="+mn-cs"/>
              </a:rPr>
              <a:t> – These are the foundation to understanding programming. The children have to write an algorithm to guide the </a:t>
            </a:r>
            <a:r>
              <a:rPr lang="en-GB" sz="1200" kern="1200" dirty="0" err="1" smtClean="0">
                <a:solidFill>
                  <a:schemeClr val="tx1"/>
                </a:solidFill>
                <a:effectLst/>
                <a:latin typeface="+mn-lt"/>
                <a:ea typeface="+mn-ea"/>
                <a:cs typeface="+mn-cs"/>
              </a:rPr>
              <a:t>beebot</a:t>
            </a:r>
            <a:r>
              <a:rPr lang="en-GB" sz="1200" kern="1200" dirty="0" smtClean="0">
                <a:solidFill>
                  <a:schemeClr val="tx1"/>
                </a:solidFill>
                <a:effectLst/>
                <a:latin typeface="+mn-lt"/>
                <a:ea typeface="+mn-ea"/>
                <a:cs typeface="+mn-cs"/>
              </a:rPr>
              <a:t> through a maze, they program it in and then debug mistakes.</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2</a:t>
            </a:fld>
            <a:endParaRPr lang="en-GB"/>
          </a:p>
        </p:txBody>
      </p:sp>
    </p:spTree>
    <p:extLst>
      <p:ext uri="{BB962C8B-B14F-4D97-AF65-F5344CB8AC3E}">
        <p14:creationId xmlns:p14="http://schemas.microsoft.com/office/powerpoint/2010/main" val="3842796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Purple Mash is the main tool used in Key Stage 1 for coding.</a:t>
            </a:r>
          </a:p>
          <a:p>
            <a:pPr lvl="0"/>
            <a:r>
              <a:rPr lang="en-GB" sz="1200" kern="1200" dirty="0" smtClean="0">
                <a:solidFill>
                  <a:schemeClr val="tx1"/>
                </a:solidFill>
                <a:effectLst/>
                <a:latin typeface="+mn-lt"/>
                <a:ea typeface="+mn-ea"/>
                <a:cs typeface="+mn-cs"/>
              </a:rPr>
              <a:t>After the children have used </a:t>
            </a:r>
            <a:r>
              <a:rPr lang="en-GB" sz="1200" kern="1200" dirty="0" err="1" smtClean="0">
                <a:solidFill>
                  <a:schemeClr val="tx1"/>
                </a:solidFill>
                <a:effectLst/>
                <a:latin typeface="+mn-lt"/>
                <a:ea typeface="+mn-ea"/>
                <a:cs typeface="+mn-cs"/>
              </a:rPr>
              <a:t>beebots</a:t>
            </a:r>
            <a:r>
              <a:rPr lang="en-GB" sz="1200" kern="1200" dirty="0" smtClean="0">
                <a:solidFill>
                  <a:schemeClr val="tx1"/>
                </a:solidFill>
                <a:effectLst/>
                <a:latin typeface="+mn-lt"/>
                <a:ea typeface="+mn-ea"/>
                <a:cs typeface="+mn-cs"/>
              </a:rPr>
              <a:t> they get introduced to 2Go on Purple Mash, here is a screenshot.</a:t>
            </a:r>
          </a:p>
          <a:p>
            <a:pPr lvl="0"/>
            <a:r>
              <a:rPr lang="en-GB" sz="1200" kern="1200" dirty="0" smtClean="0">
                <a:solidFill>
                  <a:schemeClr val="tx1"/>
                </a:solidFill>
                <a:effectLst/>
                <a:latin typeface="+mn-lt"/>
                <a:ea typeface="+mn-ea"/>
                <a:cs typeface="+mn-cs"/>
              </a:rPr>
              <a:t>They start with these basic controls similar to the </a:t>
            </a:r>
            <a:r>
              <a:rPr lang="en-GB" sz="1200" kern="1200" dirty="0" err="1" smtClean="0">
                <a:solidFill>
                  <a:schemeClr val="tx1"/>
                </a:solidFill>
                <a:effectLst/>
                <a:latin typeface="+mn-lt"/>
                <a:ea typeface="+mn-ea"/>
                <a:cs typeface="+mn-cs"/>
              </a:rPr>
              <a:t>Beebot</a:t>
            </a:r>
            <a:r>
              <a:rPr lang="en-GB" sz="1200" kern="1200" dirty="0" smtClean="0">
                <a:solidFill>
                  <a:schemeClr val="tx1"/>
                </a:solidFill>
                <a:effectLst/>
                <a:latin typeface="+mn-lt"/>
                <a:ea typeface="+mn-ea"/>
                <a:cs typeface="+mn-cs"/>
              </a:rPr>
              <a:t>, which can be made challenging by changing the arrows to different control methods: Including diagonal movement and turning.</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3</a:t>
            </a:fld>
            <a:endParaRPr lang="en-GB"/>
          </a:p>
        </p:txBody>
      </p:sp>
    </p:spTree>
    <p:extLst>
      <p:ext uri="{BB962C8B-B14F-4D97-AF65-F5344CB8AC3E}">
        <p14:creationId xmlns:p14="http://schemas.microsoft.com/office/powerpoint/2010/main" val="400254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Then we introduce 2Code</a:t>
            </a:r>
          </a:p>
          <a:p>
            <a:pPr lvl="0"/>
            <a:r>
              <a:rPr lang="en-GB" sz="1200" kern="1200" dirty="0" smtClean="0">
                <a:solidFill>
                  <a:schemeClr val="tx1"/>
                </a:solidFill>
                <a:effectLst/>
                <a:latin typeface="+mn-lt"/>
                <a:ea typeface="+mn-ea"/>
                <a:cs typeface="+mn-cs"/>
              </a:rPr>
              <a:t>2Code is a block based coding software, I would recommend it for Year 1 up to Year 3 then depending on abilities maybe Year 4.</a:t>
            </a:r>
          </a:p>
          <a:p>
            <a:pPr lvl="0"/>
            <a:r>
              <a:rPr lang="en-GB" sz="1200" kern="1200" dirty="0" smtClean="0">
                <a:solidFill>
                  <a:schemeClr val="tx1"/>
                </a:solidFill>
                <a:effectLst/>
                <a:latin typeface="+mn-lt"/>
                <a:ea typeface="+mn-ea"/>
                <a:cs typeface="+mn-cs"/>
              </a:rPr>
              <a:t>This is a screenshot of Air Traffic Control (A Year 1 challenge).</a:t>
            </a:r>
          </a:p>
          <a:p>
            <a:pPr lvl="0"/>
            <a:r>
              <a:rPr lang="en-GB" sz="1200" kern="1200" dirty="0" smtClean="0">
                <a:solidFill>
                  <a:schemeClr val="tx1"/>
                </a:solidFill>
                <a:effectLst/>
                <a:latin typeface="+mn-lt"/>
                <a:ea typeface="+mn-ea"/>
                <a:cs typeface="+mn-cs"/>
              </a:rPr>
              <a:t>This is task 1, they have to use the blocks to make it so that when you click on the airplane the plane “takes off”. The tasks then introduce more aircraft and then leads to a “Debug Challenge”.</a:t>
            </a:r>
          </a:p>
          <a:p>
            <a:pPr lvl="0"/>
            <a:r>
              <a:rPr lang="en-GB" sz="1200" kern="1200" dirty="0" smtClean="0">
                <a:solidFill>
                  <a:schemeClr val="tx1"/>
                </a:solidFill>
                <a:effectLst/>
                <a:latin typeface="+mn-lt"/>
                <a:ea typeface="+mn-ea"/>
                <a:cs typeface="+mn-cs"/>
              </a:rPr>
              <a:t>At </a:t>
            </a:r>
            <a:r>
              <a:rPr lang="en-GB" sz="1200" kern="1200" dirty="0" err="1" smtClean="0">
                <a:solidFill>
                  <a:schemeClr val="tx1"/>
                </a:solidFill>
                <a:effectLst/>
                <a:latin typeface="+mn-lt"/>
                <a:ea typeface="+mn-ea"/>
                <a:cs typeface="+mn-cs"/>
              </a:rPr>
              <a:t>Brickhill</a:t>
            </a:r>
            <a:r>
              <a:rPr lang="en-GB" sz="1200" kern="1200" dirty="0" smtClean="0">
                <a:solidFill>
                  <a:schemeClr val="tx1"/>
                </a:solidFill>
                <a:effectLst/>
                <a:latin typeface="+mn-lt"/>
                <a:ea typeface="+mn-ea"/>
                <a:cs typeface="+mn-cs"/>
              </a:rPr>
              <a:t> we have said that each section on 2Code is a Year Group, so Chimp (the easiest) is for Year 1.</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4</a:t>
            </a:fld>
            <a:endParaRPr lang="en-GB"/>
          </a:p>
        </p:txBody>
      </p:sp>
    </p:spTree>
    <p:extLst>
      <p:ext uri="{BB962C8B-B14F-4D97-AF65-F5344CB8AC3E}">
        <p14:creationId xmlns:p14="http://schemas.microsoft.com/office/powerpoint/2010/main" val="3379970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My main criticism of 2Code is that the children only get given the blocks they need, so I will use Hour of Code.</a:t>
            </a:r>
          </a:p>
          <a:p>
            <a:pPr lvl="0"/>
            <a:r>
              <a:rPr lang="en-GB" sz="1200" kern="1200" dirty="0" smtClean="0">
                <a:solidFill>
                  <a:schemeClr val="tx1"/>
                </a:solidFill>
                <a:effectLst/>
                <a:latin typeface="+mn-lt"/>
                <a:ea typeface="+mn-ea"/>
                <a:cs typeface="+mn-cs"/>
              </a:rPr>
              <a:t>Hour of Code usually has at least one red herring which the children don’t need in their code. Which is great for getting them ready for using Scratch in Key Stage 2.</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5</a:t>
            </a:fld>
            <a:endParaRPr lang="en-GB"/>
          </a:p>
        </p:txBody>
      </p:sp>
    </p:spTree>
    <p:extLst>
      <p:ext uri="{BB962C8B-B14F-4D97-AF65-F5344CB8AC3E}">
        <p14:creationId xmlns:p14="http://schemas.microsoft.com/office/powerpoint/2010/main" val="264451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Social Media is a large part of life today, it is hard to find someone that isn’t on Social Media. So we need to education the children how to use it safely.</a:t>
            </a:r>
          </a:p>
          <a:p>
            <a:pPr lvl="0"/>
            <a:r>
              <a:rPr lang="en-GB" sz="1200" kern="1200" dirty="0" smtClean="0">
                <a:solidFill>
                  <a:schemeClr val="tx1"/>
                </a:solidFill>
                <a:effectLst/>
                <a:latin typeface="+mn-lt"/>
                <a:ea typeface="+mn-ea"/>
                <a:cs typeface="+mn-cs"/>
              </a:rPr>
              <a:t>In Key Stage 1 we use Purple Mash, 2Email is a great introduction to emailing. It has pre-set tasks where the children can get automatic responses, or if they have earned your trust they can email each other (which goes through yourself to approve their emails). </a:t>
            </a:r>
          </a:p>
          <a:p>
            <a:pPr lvl="0"/>
            <a:r>
              <a:rPr lang="en-GB" sz="1200" kern="1200" dirty="0" smtClean="0">
                <a:solidFill>
                  <a:schemeClr val="tx1"/>
                </a:solidFill>
                <a:effectLst/>
                <a:latin typeface="+mn-lt"/>
                <a:ea typeface="+mn-ea"/>
                <a:cs typeface="+mn-cs"/>
              </a:rPr>
              <a:t>2Blog is a blog where they can post their work for classmates to see.</a:t>
            </a:r>
          </a:p>
          <a:p>
            <a:pPr lvl="0"/>
            <a:r>
              <a:rPr lang="en-GB" sz="1200" kern="1200" dirty="0" smtClean="0">
                <a:solidFill>
                  <a:schemeClr val="tx1"/>
                </a:solidFill>
                <a:effectLst/>
                <a:latin typeface="+mn-lt"/>
                <a:ea typeface="+mn-ea"/>
                <a:cs typeface="+mn-cs"/>
              </a:rPr>
              <a:t>2Connect is mainly used to make brain clouds, however there is an option to work collaboratively. </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6</a:t>
            </a:fld>
            <a:endParaRPr lang="en-GB"/>
          </a:p>
        </p:txBody>
      </p:sp>
    </p:spTree>
    <p:extLst>
      <p:ext uri="{BB962C8B-B14F-4D97-AF65-F5344CB8AC3E}">
        <p14:creationId xmlns:p14="http://schemas.microsoft.com/office/powerpoint/2010/main" val="3555091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Twiducate</a:t>
            </a:r>
            <a:r>
              <a:rPr lang="en-GB" sz="1200" kern="1200" dirty="0" smtClean="0">
                <a:solidFill>
                  <a:schemeClr val="tx1"/>
                </a:solidFill>
                <a:effectLst/>
                <a:latin typeface="+mn-lt"/>
                <a:ea typeface="+mn-ea"/>
                <a:cs typeface="+mn-cs"/>
              </a:rPr>
              <a:t>, I have used it with Year 1 but it does work better in Key Stage 2. It is basically twitter controlled by the teacher, you set up a class and get log in details.</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7</a:t>
            </a:fld>
            <a:endParaRPr lang="en-GB"/>
          </a:p>
        </p:txBody>
      </p:sp>
    </p:spTree>
    <p:extLst>
      <p:ext uri="{BB962C8B-B14F-4D97-AF65-F5344CB8AC3E}">
        <p14:creationId xmlns:p14="http://schemas.microsoft.com/office/powerpoint/2010/main" val="361972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You then distribute these to the children, where they can then see each others work.</a:t>
            </a:r>
          </a:p>
          <a:p>
            <a:pPr lvl="0"/>
            <a:r>
              <a:rPr lang="en-GB" sz="1200" kern="1200" dirty="0" smtClean="0">
                <a:solidFill>
                  <a:schemeClr val="tx1"/>
                </a:solidFill>
                <a:effectLst/>
                <a:latin typeface="+mn-lt"/>
                <a:ea typeface="+mn-ea"/>
                <a:cs typeface="+mn-cs"/>
              </a:rPr>
              <a:t>As you can see it is laid out like Twitter, we have used it to share images and facts of dinosaurs.</a:t>
            </a:r>
          </a:p>
          <a:p>
            <a:r>
              <a:rPr lang="en-GB" dirty="0" smtClean="0"/>
              <a:t>I could talk for a while about e-safety as that is something I have pushed a lot, so much so it was mentioned in our recent Ofsted!</a:t>
            </a:r>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8</a:t>
            </a:fld>
            <a:endParaRPr lang="en-GB"/>
          </a:p>
        </p:txBody>
      </p:sp>
    </p:spTree>
    <p:extLst>
      <p:ext uri="{BB962C8B-B14F-4D97-AF65-F5344CB8AC3E}">
        <p14:creationId xmlns:p14="http://schemas.microsoft.com/office/powerpoint/2010/main" val="1350735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I’ll start with the ego and talk about myself as mentioned earlier I wrote a scheme of work for my school, from talking to people here I was pointed in </a:t>
            </a:r>
            <a:r>
              <a:rPr lang="en-GB" sz="1200" kern="1200" dirty="0" err="1" smtClean="0">
                <a:solidFill>
                  <a:schemeClr val="tx1"/>
                </a:solidFill>
                <a:effectLst/>
                <a:latin typeface="+mn-lt"/>
                <a:ea typeface="+mn-ea"/>
                <a:cs typeface="+mn-cs"/>
              </a:rPr>
              <a:t>Jacqs</a:t>
            </a:r>
            <a:r>
              <a:rPr lang="en-GB" sz="1200" kern="1200" dirty="0" smtClean="0">
                <a:solidFill>
                  <a:schemeClr val="tx1"/>
                </a:solidFill>
                <a:effectLst/>
                <a:latin typeface="+mn-lt"/>
                <a:ea typeface="+mn-ea"/>
                <a:cs typeface="+mn-cs"/>
              </a:rPr>
              <a:t> direction who was able to give me some pointers and contact details of others I could ask for advice. It was through this networking that I was able to write an effective scheme for all year groups.</a:t>
            </a:r>
          </a:p>
          <a:p>
            <a:pPr lvl="0"/>
            <a:r>
              <a:rPr lang="en-GB" sz="1200" kern="1200" dirty="0" err="1" smtClean="0">
                <a:solidFill>
                  <a:schemeClr val="tx1"/>
                </a:solidFill>
                <a:effectLst/>
                <a:latin typeface="+mn-lt"/>
                <a:ea typeface="+mn-ea"/>
                <a:cs typeface="+mn-cs"/>
              </a:rPr>
              <a:t>Brickhill</a:t>
            </a:r>
            <a:r>
              <a:rPr lang="en-GB" sz="1200" kern="1200" dirty="0" smtClean="0">
                <a:solidFill>
                  <a:schemeClr val="tx1"/>
                </a:solidFill>
                <a:effectLst/>
                <a:latin typeface="+mn-lt"/>
                <a:ea typeface="+mn-ea"/>
                <a:cs typeface="+mn-cs"/>
              </a:rPr>
              <a:t> School! The main thing that has been implemented within the school is the Butterflies. The staff needed a way to feel appreciated. So from the Butterflies I helped to implement a staff appreciation board. This is in our staffroom and has loads of lovely things spread between the staff and has made it easier for all to say thanks.</a:t>
            </a:r>
          </a:p>
          <a:p>
            <a:pPr lvl="0"/>
            <a:r>
              <a:rPr lang="en-GB" sz="1200" kern="1200" dirty="0" smtClean="0">
                <a:solidFill>
                  <a:schemeClr val="tx1"/>
                </a:solidFill>
                <a:effectLst/>
                <a:latin typeface="+mn-lt"/>
                <a:ea typeface="+mn-ea"/>
                <a:cs typeface="+mn-cs"/>
              </a:rPr>
              <a:t>Something that kicked off within my computing staff meetings is sharing good practice, I make an agenda point of this. Since other leaders are now including it within their meetings.</a:t>
            </a:r>
          </a:p>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9</a:t>
            </a:fld>
            <a:endParaRPr lang="en-GB"/>
          </a:p>
        </p:txBody>
      </p:sp>
    </p:spTree>
    <p:extLst>
      <p:ext uri="{BB962C8B-B14F-4D97-AF65-F5344CB8AC3E}">
        <p14:creationId xmlns:p14="http://schemas.microsoft.com/office/powerpoint/2010/main" val="1291216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CB7FDE8-5B73-42EB-9A26-F8D70D57DAE5}" type="slidenum">
              <a:rPr lang="en-GB" smtClean="0"/>
              <a:t>10</a:t>
            </a:fld>
            <a:endParaRPr lang="en-GB"/>
          </a:p>
        </p:txBody>
      </p:sp>
    </p:spTree>
    <p:extLst>
      <p:ext uri="{BB962C8B-B14F-4D97-AF65-F5344CB8AC3E}">
        <p14:creationId xmlns:p14="http://schemas.microsoft.com/office/powerpoint/2010/main" val="3660822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77C4A8-1D08-40FC-A670-4545C6759D65}" type="datetimeFigureOut">
              <a:rPr lang="en-GB" smtClean="0"/>
              <a:t>21/05/2018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BC80B-75F2-44BA-AA97-C5346A417F7C}"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6FBC80B-75F2-44BA-AA97-C5346A417F7C}" type="slidenum">
              <a:rPr lang="en-GB" smtClean="0"/>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6FBC80B-75F2-44BA-AA97-C5346A417F7C}"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B6FBC80B-75F2-44BA-AA97-C5346A417F7C}" type="slidenum">
              <a:rPr lang="en-GB" smtClean="0"/>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B6FBC80B-75F2-44BA-AA97-C5346A417F7C}"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B6FBC80B-75F2-44BA-AA97-C5346A417F7C}" type="slidenum">
              <a:rPr lang="en-GB" smtClean="0"/>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B6FBC80B-75F2-44BA-AA97-C5346A417F7C}"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977C4A8-1D08-40FC-A670-4545C6759D65}" type="datetimeFigureOut">
              <a:rPr lang="en-GB" smtClean="0"/>
              <a:t>21/05/2018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B6FBC80B-75F2-44BA-AA97-C5346A417F7C}"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977C4A8-1D08-40FC-A670-4545C6759D65}" type="datetimeFigureOut">
              <a:rPr lang="en-GB" smtClean="0"/>
              <a:t>21/05/2018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BC80B-75F2-44BA-AA97-C5346A417F7C}"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6FBC80B-75F2-44BA-AA97-C5346A417F7C}"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977C4A8-1D08-40FC-A670-4545C6759D65}" type="datetimeFigureOut">
              <a:rPr lang="en-GB" smtClean="0"/>
              <a:t>21/05/2018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6FBC80B-75F2-44BA-AA97-C5346A417F7C}"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977C4A8-1D08-40FC-A670-4545C6759D65}" type="datetimeFigureOut">
              <a:rPr lang="en-GB" smtClean="0"/>
              <a:t>21/05/2018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BC80B-75F2-44BA-AA97-C5346A417F7C}"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568952" cy="1939438"/>
          </a:xfrm>
        </p:spPr>
        <p:txBody>
          <a:bodyPr>
            <a:normAutofit/>
          </a:bodyPr>
          <a:lstStyle/>
          <a:p>
            <a:pPr algn="ctr"/>
            <a:r>
              <a:rPr lang="en-GB" sz="5400" dirty="0" smtClean="0"/>
              <a:t>Computing and How the Fellowship Helped </a:t>
            </a:r>
            <a:r>
              <a:rPr lang="en-GB" sz="5400" dirty="0"/>
              <a:t>M</a:t>
            </a:r>
            <a:r>
              <a:rPr lang="en-GB" sz="5400" dirty="0" smtClean="0"/>
              <a:t>e.</a:t>
            </a:r>
            <a:endParaRPr lang="en-GB" sz="5400" dirty="0"/>
          </a:p>
        </p:txBody>
      </p:sp>
      <p:sp>
        <p:nvSpPr>
          <p:cNvPr id="3" name="Subtitle 2"/>
          <p:cNvSpPr>
            <a:spLocks noGrp="1"/>
          </p:cNvSpPr>
          <p:nvPr>
            <p:ph type="subTitle" idx="1"/>
          </p:nvPr>
        </p:nvSpPr>
        <p:spPr>
          <a:xfrm>
            <a:off x="467544" y="2780928"/>
            <a:ext cx="8352928" cy="2304256"/>
          </a:xfrm>
        </p:spPr>
        <p:txBody>
          <a:bodyPr>
            <a:normAutofit fontScale="85000" lnSpcReduction="10000"/>
          </a:bodyPr>
          <a:lstStyle/>
          <a:p>
            <a:pPr algn="ctr"/>
            <a:r>
              <a:rPr lang="en-GB" sz="5200" dirty="0" smtClean="0">
                <a:latin typeface="+mj-lt"/>
              </a:rPr>
              <a:t>By Dan Veal</a:t>
            </a:r>
            <a:r>
              <a:rPr lang="en-GB" sz="4000" dirty="0" smtClean="0">
                <a:latin typeface="+mj-lt"/>
              </a:rPr>
              <a:t/>
            </a:r>
            <a:br>
              <a:rPr lang="en-GB" sz="4000" dirty="0" smtClean="0">
                <a:latin typeface="+mj-lt"/>
              </a:rPr>
            </a:br>
            <a:r>
              <a:rPr lang="en-GB" sz="4000" dirty="0" smtClean="0">
                <a:latin typeface="+mj-lt"/>
              </a:rPr>
              <a:t/>
            </a:r>
            <a:br>
              <a:rPr lang="en-GB" sz="4000" dirty="0" smtClean="0">
                <a:latin typeface="+mj-lt"/>
              </a:rPr>
            </a:br>
            <a:r>
              <a:rPr lang="en-GB" sz="4000" dirty="0" smtClean="0">
                <a:latin typeface="+mj-lt"/>
              </a:rPr>
              <a:t>Twitter: @Mr_Veal1</a:t>
            </a:r>
            <a:br>
              <a:rPr lang="en-GB" sz="4000" dirty="0" smtClean="0">
                <a:latin typeface="+mj-lt"/>
              </a:rPr>
            </a:br>
            <a:r>
              <a:rPr lang="en-GB" sz="4000" dirty="0" smtClean="0">
                <a:latin typeface="+mj-lt"/>
              </a:rPr>
              <a:t>Email: dan.veal@brickhillprimary.co.uk</a:t>
            </a:r>
            <a:endParaRPr lang="en-GB" sz="4000" dirty="0">
              <a:latin typeface="+mj-lt"/>
            </a:endParaRPr>
          </a:p>
        </p:txBody>
      </p:sp>
    </p:spTree>
    <p:extLst>
      <p:ext uri="{BB962C8B-B14F-4D97-AF65-F5344CB8AC3E}">
        <p14:creationId xmlns:p14="http://schemas.microsoft.com/office/powerpoint/2010/main" val="306726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116632"/>
            <a:ext cx="8712968" cy="1296144"/>
          </a:xfrm>
        </p:spPr>
        <p:txBody>
          <a:bodyPr/>
          <a:lstStyle/>
          <a:p>
            <a:pPr algn="ctr"/>
            <a:r>
              <a:rPr lang="en-GB" dirty="0" smtClean="0"/>
              <a:t>Computing in Key Stage 1</a:t>
            </a:r>
            <a:endParaRPr lang="en-GB" dirty="0"/>
          </a:p>
        </p:txBody>
      </p:sp>
      <p:pic>
        <p:nvPicPr>
          <p:cNvPr id="1026" name="Picture 2" descr="Image result for purple m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403" y="1229472"/>
            <a:ext cx="2278244" cy="1584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icrosoft off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7144" y="1196753"/>
            <a:ext cx="3874082"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bee b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1211" y="3512127"/>
            <a:ext cx="2526629" cy="25266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ur of Co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3372" y="1972420"/>
            <a:ext cx="1744612" cy="17446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ivot animato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088" y="3868835"/>
            <a:ext cx="3209925" cy="11430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cbeebie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87824" y="4977556"/>
            <a:ext cx="3363387" cy="1464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823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Purple Mash – 2 go</a:t>
            </a:r>
            <a:endParaRPr lang="en-GB"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615" b="6250"/>
          <a:stretch/>
        </p:blipFill>
        <p:spPr bwMode="auto">
          <a:xfrm>
            <a:off x="35496" y="1844825"/>
            <a:ext cx="9075807"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678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Purple Mash – 2 code</a:t>
            </a:r>
            <a:endParaRPr lang="en-GB"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856" b="6250"/>
          <a:stretch/>
        </p:blipFill>
        <p:spPr bwMode="auto">
          <a:xfrm>
            <a:off x="0" y="2348880"/>
            <a:ext cx="9144000" cy="4742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108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Hour of Code</a:t>
            </a:r>
            <a:endParaRPr lang="en-GB"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88" t="9888" r="6356" b="5721"/>
          <a:stretch/>
        </p:blipFill>
        <p:spPr bwMode="auto">
          <a:xfrm>
            <a:off x="-5535" y="1916833"/>
            <a:ext cx="9149536" cy="4941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849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Social Media – Purple Mash</a:t>
            </a:r>
            <a:endParaRPr lang="en-GB"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38942" r="20477" b="36082"/>
          <a:stretch/>
        </p:blipFill>
        <p:spPr bwMode="auto">
          <a:xfrm>
            <a:off x="2339752" y="2060847"/>
            <a:ext cx="4687821" cy="2229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430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Social Media – </a:t>
            </a:r>
            <a:r>
              <a:rPr lang="en-GB" b="0" dirty="0" err="1" smtClean="0"/>
              <a:t>Twiducate</a:t>
            </a:r>
            <a:endParaRPr lang="en-GB" dirty="0"/>
          </a:p>
        </p:txBody>
      </p:sp>
      <p:pic>
        <p:nvPicPr>
          <p:cNvPr id="6146" name="Picture 2" descr="Twiducate - Social Networking &amp; Media For Schoo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951" y="1797188"/>
            <a:ext cx="4769145" cy="127177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247" t="40385" r="22762" b="25654"/>
          <a:stretch/>
        </p:blipFill>
        <p:spPr bwMode="auto">
          <a:xfrm>
            <a:off x="343671" y="3068960"/>
            <a:ext cx="8191992" cy="2844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8032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4624"/>
            <a:ext cx="8712968" cy="2088232"/>
          </a:xfrm>
        </p:spPr>
        <p:txBody>
          <a:bodyPr/>
          <a:lstStyle/>
          <a:p>
            <a:pPr algn="ctr"/>
            <a:r>
              <a:rPr lang="en-GB" dirty="0" smtClean="0"/>
              <a:t>Computing in Key Stage 1</a:t>
            </a:r>
            <a:br>
              <a:rPr lang="en-GB" dirty="0" smtClean="0"/>
            </a:br>
            <a:r>
              <a:rPr lang="en-GB" b="0" dirty="0" smtClean="0"/>
              <a:t>Social Media – </a:t>
            </a:r>
            <a:r>
              <a:rPr lang="en-GB" b="0" dirty="0" err="1" smtClean="0"/>
              <a:t>Twiducate</a:t>
            </a:r>
            <a:endParaRPr lang="en-GB" dirty="0"/>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843" t="17041" r="16397" b="5954"/>
          <a:stretch/>
        </p:blipFill>
        <p:spPr bwMode="auto">
          <a:xfrm>
            <a:off x="395536" y="1698406"/>
            <a:ext cx="8075349" cy="5159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1964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570186"/>
          </a:xfrm>
        </p:spPr>
        <p:txBody>
          <a:bodyPr>
            <a:normAutofit/>
          </a:bodyPr>
          <a:lstStyle/>
          <a:p>
            <a:pPr algn="ctr"/>
            <a:r>
              <a:rPr lang="en-GB" dirty="0" smtClean="0"/>
              <a:t>How the fellowship helped me and </a:t>
            </a:r>
            <a:r>
              <a:rPr lang="en-GB" dirty="0" err="1" smtClean="0"/>
              <a:t>Brickhill</a:t>
            </a:r>
            <a:r>
              <a:rPr lang="en-GB" dirty="0" smtClean="0"/>
              <a:t> Primary School.</a:t>
            </a:r>
            <a:endParaRPr lang="en-GB" dirty="0"/>
          </a:p>
        </p:txBody>
      </p:sp>
      <p:pic>
        <p:nvPicPr>
          <p:cNvPr id="8194" name="Picture 2" descr="Image result for compu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772816"/>
            <a:ext cx="3106889" cy="198690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962" t="19359" r="12511" b="10587"/>
          <a:stretch/>
        </p:blipFill>
        <p:spPr bwMode="auto">
          <a:xfrm rot="5400000">
            <a:off x="3871757" y="2545067"/>
            <a:ext cx="485687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descr="Image result for butterfly"/>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263" t="18534" r="9302" b="9208"/>
          <a:stretch/>
        </p:blipFill>
        <p:spPr bwMode="auto">
          <a:xfrm>
            <a:off x="953775" y="4077072"/>
            <a:ext cx="3114169"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7379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836712"/>
            <a:ext cx="8352928" cy="2304256"/>
          </a:xfrm>
        </p:spPr>
        <p:txBody>
          <a:bodyPr>
            <a:normAutofit fontScale="85000" lnSpcReduction="10000"/>
          </a:bodyPr>
          <a:lstStyle/>
          <a:p>
            <a:pPr algn="ctr"/>
            <a:r>
              <a:rPr lang="en-GB" sz="5200" dirty="0" smtClean="0">
                <a:latin typeface="+mj-lt"/>
              </a:rPr>
              <a:t>Dan Veal</a:t>
            </a:r>
            <a:r>
              <a:rPr lang="en-GB" sz="4000" dirty="0" smtClean="0">
                <a:latin typeface="+mj-lt"/>
              </a:rPr>
              <a:t/>
            </a:r>
            <a:br>
              <a:rPr lang="en-GB" sz="4000" dirty="0" smtClean="0">
                <a:latin typeface="+mj-lt"/>
              </a:rPr>
            </a:br>
            <a:r>
              <a:rPr lang="en-GB" sz="4000" dirty="0" smtClean="0">
                <a:latin typeface="+mj-lt"/>
              </a:rPr>
              <a:t/>
            </a:r>
            <a:br>
              <a:rPr lang="en-GB" sz="4000" dirty="0" smtClean="0">
                <a:latin typeface="+mj-lt"/>
              </a:rPr>
            </a:br>
            <a:r>
              <a:rPr lang="en-GB" sz="4000" dirty="0" smtClean="0">
                <a:latin typeface="+mj-lt"/>
              </a:rPr>
              <a:t>Twitter: @Mr_Veal1</a:t>
            </a:r>
            <a:br>
              <a:rPr lang="en-GB" sz="4000" dirty="0" smtClean="0">
                <a:latin typeface="+mj-lt"/>
              </a:rPr>
            </a:br>
            <a:r>
              <a:rPr lang="en-GB" sz="4000" dirty="0" smtClean="0">
                <a:latin typeface="+mj-lt"/>
              </a:rPr>
              <a:t>Email: dan.veal@brickhillprimary.co.uk</a:t>
            </a:r>
            <a:endParaRPr lang="en-GB" sz="4000" dirty="0">
              <a:latin typeface="+mj-lt"/>
            </a:endParaRPr>
          </a:p>
        </p:txBody>
      </p:sp>
    </p:spTree>
    <p:extLst>
      <p:ext uri="{BB962C8B-B14F-4D97-AF65-F5344CB8AC3E}">
        <p14:creationId xmlns:p14="http://schemas.microsoft.com/office/powerpoint/2010/main" val="1092225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93</TotalTime>
  <Words>1054</Words>
  <Application>Microsoft Office PowerPoint</Application>
  <PresentationFormat>On-screen Show (4:3)</PresentationFormat>
  <Paragraphs>53</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Computing and How the Fellowship Helped Me.</vt:lpstr>
      <vt:lpstr>Computing in Key Stage 1</vt:lpstr>
      <vt:lpstr>Computing in Key Stage 1 Purple Mash – 2 go</vt:lpstr>
      <vt:lpstr>Computing in Key Stage 1 Purple Mash – 2 code</vt:lpstr>
      <vt:lpstr>Computing in Key Stage 1 Hour of Code</vt:lpstr>
      <vt:lpstr>Computing in Key Stage 1 Social Media – Purple Mash</vt:lpstr>
      <vt:lpstr>Computing in Key Stage 1 Social Media – Twiducate</vt:lpstr>
      <vt:lpstr>Computing in Key Stage 1 Social Media – Twiducate</vt:lpstr>
      <vt:lpstr>How the fellowship helped me and Brickhill Primary School.</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Computing and How the Fellowship Helped Me.</dc:title>
  <dc:creator>Dan Veal</dc:creator>
  <cp:lastModifiedBy>Gabby Moss</cp:lastModifiedBy>
  <cp:revision>9</cp:revision>
  <dcterms:created xsi:type="dcterms:W3CDTF">2018-05-13T14:02:18Z</dcterms:created>
  <dcterms:modified xsi:type="dcterms:W3CDTF">2018-05-21T07:58:54Z</dcterms:modified>
</cp:coreProperties>
</file>