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Merriweather" panose="020B0604020202020204" charset="0"/>
      <p:regular r:id="rId9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Roboto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78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62573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0" t="0" r="0" b="0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0" t="0" r="0" b="0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Shape 16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0" t="0" r="0" b="0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Shape 21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0" t="0" r="0" b="0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Shape 22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0" t="0" r="0" b="0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jJ5AGQbp5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Enrichment Episodes</a:t>
            </a:r>
            <a:endParaRPr sz="4800"/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Exploring the links across the entire curriculum 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it?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Aim:</a:t>
            </a:r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 b="1" i="1">
                <a:solidFill>
                  <a:srgbClr val="741B47"/>
                </a:solidFill>
              </a:rPr>
              <a:t>10 - 20 minute segment of a lesson, facilitated by a member of staff from a different faculty </a:t>
            </a:r>
            <a:endParaRPr sz="1200" b="1" i="1">
              <a:solidFill>
                <a:srgbClr val="741B47"/>
              </a:solidFill>
            </a:endParaRPr>
          </a:p>
          <a:p>
            <a:pPr marL="457200" lvl="0" indent="-30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E.G: an English teacher facilitating an extended writing task in a Geography lesson</a:t>
            </a:r>
            <a:endParaRPr sz="1200"/>
          </a:p>
          <a:p>
            <a:pPr marL="0" lvl="0" indent="0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200"/>
              <a:t>The aim of an </a:t>
            </a:r>
            <a:r>
              <a:rPr lang="en-GB" sz="1200" i="1"/>
              <a:t>Enrichment Episode</a:t>
            </a:r>
            <a:r>
              <a:rPr lang="en-GB" sz="1200"/>
              <a:t> is two-fold:</a:t>
            </a:r>
            <a:endParaRPr sz="1200"/>
          </a:p>
          <a:p>
            <a:pPr marL="457200" lvl="0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</a:pPr>
            <a:r>
              <a:rPr lang="en-GB" sz="1200" b="1" i="1">
                <a:solidFill>
                  <a:srgbClr val="741B47"/>
                </a:solidFill>
              </a:rPr>
              <a:t>demands a different approach to a task</a:t>
            </a:r>
            <a:r>
              <a:rPr lang="en-GB" sz="1200"/>
              <a:t> </a:t>
            </a:r>
            <a:endParaRPr sz="1200"/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200"/>
          </a:p>
          <a:p>
            <a:pPr marL="457200" lvl="0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</a:pPr>
            <a:r>
              <a:rPr lang="en-GB" sz="1200" b="1" i="1">
                <a:solidFill>
                  <a:srgbClr val="741B47"/>
                </a:solidFill>
              </a:rPr>
              <a:t>highlights the connections between all subjects</a:t>
            </a:r>
            <a:endParaRPr sz="1200" b="1" i="1">
              <a:solidFill>
                <a:srgbClr val="741B47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Benefits to Pupils:</a:t>
            </a:r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Pupils:</a:t>
            </a:r>
            <a:endParaRPr/>
          </a:p>
          <a:p>
            <a:pPr marL="457200" lvl="0" indent="-311150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-GB" b="1" i="1">
                <a:solidFill>
                  <a:srgbClr val="741B47"/>
                </a:solidFill>
              </a:rPr>
              <a:t>Appreciate that different academic disciplines are all interconnected through common aims</a:t>
            </a:r>
            <a:endParaRPr b="1" i="1">
              <a:solidFill>
                <a:srgbClr val="741B47"/>
              </a:solidFill>
            </a:endParaRPr>
          </a:p>
          <a:p>
            <a:pPr marL="457200" lvl="0" indent="-3111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b="1" i="1">
                <a:solidFill>
                  <a:srgbClr val="741B47"/>
                </a:solidFill>
              </a:rPr>
              <a:t>Accept that one style of learning is not necessarily going to enhance their education </a:t>
            </a:r>
            <a:endParaRPr b="1" i="1">
              <a:solidFill>
                <a:srgbClr val="741B47"/>
              </a:solidFill>
            </a:endParaRPr>
          </a:p>
          <a:p>
            <a:pPr marL="457200" lvl="0" indent="-3111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b="1" i="1">
                <a:solidFill>
                  <a:srgbClr val="741B47"/>
                </a:solidFill>
              </a:rPr>
              <a:t>Take greater ownership over their learning</a:t>
            </a:r>
            <a:r>
              <a:rPr lang="en-GB"/>
              <a:t> </a:t>
            </a:r>
            <a:endParaRPr/>
          </a:p>
          <a:p>
            <a:pPr marL="457200" lvl="0" indent="-3111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b="1">
                <a:solidFill>
                  <a:srgbClr val="741B47"/>
                </a:solidFill>
              </a:rPr>
              <a:t>Work in a</a:t>
            </a:r>
            <a:r>
              <a:rPr lang="en-GB"/>
              <a:t> </a:t>
            </a:r>
            <a:r>
              <a:rPr lang="en-GB" b="1" i="1">
                <a:solidFill>
                  <a:srgbClr val="741B47"/>
                </a:solidFill>
              </a:rPr>
              <a:t>collaborative and more open way</a:t>
            </a:r>
            <a:endParaRPr b="1" i="1">
              <a:solidFill>
                <a:srgbClr val="741B47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Benefits to Teachers:</a:t>
            </a: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603675" y="37797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/>
              <a:t>“The best professional development occurs when teachers collaboratively plan lessons and observe and reflect on the effect of the teaching activities on learners.”</a:t>
            </a:r>
            <a:endParaRPr i="1"/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 i="1"/>
              <a:t>National Teacher Enquiry Network</a:t>
            </a:r>
            <a:endParaRPr sz="1000" i="1"/>
          </a:p>
          <a:p>
            <a:pPr marL="457200" lvl="0" indent="-311150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-GB" i="1"/>
              <a:t>Sharing good practice</a:t>
            </a:r>
            <a:endParaRPr i="1"/>
          </a:p>
          <a:p>
            <a:pPr marL="457200" lvl="0" indent="-3111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300"/>
              <a:buChar char="●"/>
            </a:pPr>
            <a:r>
              <a:rPr lang="en-GB"/>
              <a:t>Getting to know</a:t>
            </a:r>
            <a:r>
              <a:rPr lang="en-GB" b="1" i="1">
                <a:solidFill>
                  <a:srgbClr val="741B47"/>
                </a:solidFill>
              </a:rPr>
              <a:t> other classes, learning environments and teaching styles</a:t>
            </a:r>
            <a:endParaRPr b="1" i="1">
              <a:solidFill>
                <a:srgbClr val="741B47"/>
              </a:solidFill>
            </a:endParaRPr>
          </a:p>
          <a:p>
            <a:pPr marL="457200" lvl="0" indent="-3111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i="1"/>
              <a:t>Fosters a more </a:t>
            </a:r>
            <a:r>
              <a:rPr lang="en-GB" b="1" i="1">
                <a:solidFill>
                  <a:srgbClr val="741B47"/>
                </a:solidFill>
              </a:rPr>
              <a:t>communal, holistic approach</a:t>
            </a:r>
            <a:r>
              <a:rPr lang="en-GB" i="1"/>
              <a:t> to teaching and learning </a:t>
            </a:r>
            <a:endParaRPr i="1"/>
          </a:p>
          <a:p>
            <a:pPr marL="457200" lvl="0" indent="-3111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i="1"/>
              <a:t>Leads to </a:t>
            </a:r>
            <a:r>
              <a:rPr lang="en-GB" b="1" i="1">
                <a:solidFill>
                  <a:srgbClr val="741B47"/>
                </a:solidFill>
              </a:rPr>
              <a:t>deeper appreciation and understanding of the curriculum as a whole</a:t>
            </a:r>
            <a:r>
              <a:rPr lang="en-GB" i="1"/>
              <a:t> and individual topics in particular</a:t>
            </a:r>
            <a:endParaRPr i="1"/>
          </a:p>
          <a:p>
            <a:pPr marL="457200" lvl="0" indent="-3111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i="1"/>
              <a:t>Helps </a:t>
            </a:r>
            <a:r>
              <a:rPr lang="en-GB" b="1" i="1">
                <a:solidFill>
                  <a:srgbClr val="741B47"/>
                </a:solidFill>
              </a:rPr>
              <a:t>define and make-relevant topic study</a:t>
            </a:r>
            <a:endParaRPr b="1" i="1">
              <a:solidFill>
                <a:srgbClr val="741B47"/>
              </a:solidFill>
            </a:endParaRPr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endParaRPr sz="1000" i="1"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 summary:</a:t>
            </a: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3173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 is lesson study/research lesson taken to the next level by taking it outside of individual departments: enhancing a challenging aspect of the curriculum through alternative approaches to teaching and learning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Strengthens whole-School ethos to learning by embedding different teaching practices across different faculties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Forces pupils to extend their knowledge about a topic and apply different methodologies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Highlights the fact that nothing is fixed and promotes a growth mindset approach to learning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Forces pupils to think on their feet and opens-up new pathways into the learning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Is enjoyable for both teachers and pupils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Enrichment Episode in Practice:</a:t>
            </a: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filmed two Enrichment Episodes hosted by the Prep School </a:t>
            </a:r>
            <a:r>
              <a:rPr lang="en-GB" b="1" i="1">
                <a:solidFill>
                  <a:srgbClr val="741B47"/>
                </a:solidFill>
              </a:rPr>
              <a:t>Geography</a:t>
            </a:r>
            <a:r>
              <a:rPr lang="en-GB"/>
              <a:t> and </a:t>
            </a:r>
            <a:r>
              <a:rPr lang="en-GB" b="1" i="1">
                <a:solidFill>
                  <a:srgbClr val="741B47"/>
                </a:solidFill>
              </a:rPr>
              <a:t>English</a:t>
            </a:r>
            <a:r>
              <a:rPr lang="en-GB"/>
              <a:t> departments</a:t>
            </a:r>
            <a:endParaRPr/>
          </a:p>
          <a:p>
            <a:pPr marL="0" lvl="0" inden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In </a:t>
            </a:r>
            <a:r>
              <a:rPr lang="en-GB" b="1" i="1">
                <a:solidFill>
                  <a:srgbClr val="741B47"/>
                </a:solidFill>
              </a:rPr>
              <a:t>Geography</a:t>
            </a:r>
            <a:r>
              <a:rPr lang="en-GB"/>
              <a:t>, the aim was to develop a Y8 class’ ability to </a:t>
            </a:r>
            <a:r>
              <a:rPr lang="en-GB" b="1" i="1">
                <a:solidFill>
                  <a:srgbClr val="741B47"/>
                </a:solidFill>
              </a:rPr>
              <a:t>extend the scope of their written answers and include more detail</a:t>
            </a:r>
            <a:endParaRPr b="1" i="1">
              <a:solidFill>
                <a:srgbClr val="741B47"/>
              </a:solidFill>
            </a:endParaRPr>
          </a:p>
          <a:p>
            <a:pPr marL="0" lvl="0" inden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In </a:t>
            </a:r>
            <a:r>
              <a:rPr lang="en-GB" b="1" i="1">
                <a:solidFill>
                  <a:srgbClr val="741B47"/>
                </a:solidFill>
              </a:rPr>
              <a:t>English</a:t>
            </a:r>
            <a:r>
              <a:rPr lang="en-GB"/>
              <a:t>, the aim was to </a:t>
            </a:r>
            <a:r>
              <a:rPr lang="en-GB" b="1" i="1">
                <a:solidFill>
                  <a:srgbClr val="741B47"/>
                </a:solidFill>
              </a:rPr>
              <a:t>broaden</a:t>
            </a:r>
            <a:r>
              <a:rPr lang="en-GB"/>
              <a:t> a Y7 class’ </a:t>
            </a:r>
            <a:r>
              <a:rPr lang="en-GB" b="1" i="1">
                <a:solidFill>
                  <a:srgbClr val="741B47"/>
                </a:solidFill>
              </a:rPr>
              <a:t>understanding and appreciation of a key theme in the class novel</a:t>
            </a:r>
            <a:r>
              <a:rPr lang="en-GB"/>
              <a:t>, </a:t>
            </a:r>
            <a:r>
              <a:rPr lang="en-GB" b="1"/>
              <a:t>The Giver</a:t>
            </a:r>
            <a:r>
              <a:rPr lang="en-GB"/>
              <a:t>, by Lois Lowry</a:t>
            </a:r>
            <a:endParaRPr/>
          </a:p>
          <a:p>
            <a:pPr marL="0" lvl="0" indent="0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Here is what happened…</a:t>
            </a:r>
            <a:endParaRPr/>
          </a:p>
          <a:p>
            <a:pPr marL="0" lvl="0" indent="0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 u="sng">
                <a:solidFill>
                  <a:schemeClr val="hlink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https://youtu.be/DjJ5AGQbp5E</a:t>
            </a:r>
            <a:endParaRPr sz="1100">
              <a:solidFill>
                <a:srgbClr val="21212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100">
              <a:solidFill>
                <a:srgbClr val="21212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</Words>
  <Application>Microsoft Office PowerPoint</Application>
  <PresentationFormat>On-screen Show (16:9)</PresentationFormat>
  <Paragraphs>42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Merriweather</vt:lpstr>
      <vt:lpstr>Calibri</vt:lpstr>
      <vt:lpstr>Roboto</vt:lpstr>
      <vt:lpstr>Paradigm</vt:lpstr>
      <vt:lpstr>Enrichment Episodes</vt:lpstr>
      <vt:lpstr>What is it?    Aim:</vt:lpstr>
      <vt:lpstr>Benefits to Pupils:</vt:lpstr>
      <vt:lpstr>Benefits to Teachers:</vt:lpstr>
      <vt:lpstr>In summary:</vt:lpstr>
      <vt:lpstr>Enrichment Episode in Practice: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Enrichment Episodes</dc:title>
  <dc:creator>Gabby Moss</dc:creator>
  <cp:lastModifiedBy>Gabby Moss</cp:lastModifiedBy>
  <cp:revision>1</cp:revision>
  <dcterms:modified xsi:type="dcterms:W3CDTF">2018-05-14T19:11:06Z</dcterms:modified>
</cp:coreProperties>
</file>