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7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F3635-430C-4EA7-BCCA-9DF1A951CF3F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C3FB3-5B80-48ED-AC9B-C8A2A689EC3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59E04-84BB-4CD7-A30F-A81AD43F1DF8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56B02-5BDC-4EAB-AF8E-ABE61213781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en-GB" sz="6000" dirty="0" smtClean="0"/>
              <a:t>The occupation of writing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issues of agency, ownership and orientation within the teaching of writing</a:t>
            </a:r>
            <a:endParaRPr lang="en-GB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>
            <a:normAutofit fontScale="70000" lnSpcReduction="20000"/>
          </a:bodyPr>
          <a:lstStyle/>
          <a:p>
            <a:r>
              <a:rPr lang="en-GB" sz="1800" dirty="0" smtClean="0">
                <a:solidFill>
                  <a:schemeClr val="bg1"/>
                </a:solidFill>
              </a:rPr>
              <a:t>NATE ITE symposium</a:t>
            </a:r>
            <a:br>
              <a:rPr lang="en-GB" sz="1800" dirty="0" smtClean="0">
                <a:solidFill>
                  <a:schemeClr val="bg1"/>
                </a:solidFill>
              </a:rPr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067944" y="2204864"/>
            <a:ext cx="4618856" cy="41764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GB" sz="2000" b="1" i="1" dirty="0" smtClean="0"/>
          </a:p>
          <a:p>
            <a:pPr>
              <a:buNone/>
            </a:pPr>
            <a:endParaRPr lang="en-GB" sz="2000" b="1" i="1" dirty="0"/>
          </a:p>
          <a:p>
            <a:pPr>
              <a:buNone/>
            </a:pPr>
            <a:r>
              <a:rPr lang="en-GB" sz="2400" b="1" i="1" dirty="0" smtClean="0"/>
              <a:t>	</a:t>
            </a:r>
            <a:r>
              <a:rPr lang="en-GB" i="1" dirty="0" smtClean="0"/>
              <a:t>Simon Wrigley, outreach director</a:t>
            </a:r>
          </a:p>
          <a:p>
            <a:pPr>
              <a:buNone/>
            </a:pPr>
            <a:r>
              <a:rPr lang="en-GB" i="1" dirty="0" smtClean="0"/>
              <a:t>	</a:t>
            </a:r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r>
              <a:rPr lang="en-GB" i="1" dirty="0"/>
              <a:t>	</a:t>
            </a:r>
            <a:r>
              <a:rPr lang="en-GB" b="1" i="1" dirty="0" smtClean="0"/>
              <a:t>National Writing Project (UK)</a:t>
            </a:r>
            <a:r>
              <a:rPr lang="en-GB" sz="2000" b="1" i="1" dirty="0" smtClean="0">
                <a:solidFill>
                  <a:schemeClr val="bg1"/>
                </a:solidFill>
              </a:rPr>
              <a:t>()</a:t>
            </a:r>
          </a:p>
          <a:p>
            <a:pPr>
              <a:buNone/>
            </a:pPr>
            <a:endParaRPr lang="en-GB" sz="20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AEFP Writers’ forum, </a:t>
            </a:r>
          </a:p>
          <a:p>
            <a:pPr>
              <a:buNone/>
            </a:pPr>
            <a:r>
              <a:rPr lang="en-GB" dirty="0" smtClean="0"/>
              <a:t>	Gateway building, </a:t>
            </a:r>
          </a:p>
          <a:p>
            <a:pPr>
              <a:buNone/>
            </a:pPr>
            <a:r>
              <a:rPr lang="en-GB" dirty="0" smtClean="0"/>
              <a:t>	University of Bedfordshire</a:t>
            </a:r>
          </a:p>
          <a:p>
            <a:pPr>
              <a:buNone/>
            </a:pPr>
            <a:r>
              <a:rPr lang="en-GB" dirty="0" smtClean="0"/>
              <a:t>	Thursday 2 November, 2017</a:t>
            </a:r>
          </a:p>
          <a:p>
            <a:pPr>
              <a:buNone/>
            </a:pP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1026" name="Picture 2" descr="C:\Users\User\Desktop\New NWP pix\38934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864"/>
            <a:ext cx="3011413" cy="4226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50 years research on writing: what have we learnt?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800" b="1" dirty="0"/>
              <a:t>When students attend to improving content and purpose, discussing details and feelings, writing improves more than when they attend to the forms and structures.</a:t>
            </a:r>
            <a:r>
              <a:rPr lang="en-GB" sz="28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(George Hillocks, Chicago)</a:t>
            </a:r>
          </a:p>
          <a:p>
            <a:pPr>
              <a:lnSpc>
                <a:spcPct val="80000"/>
              </a:lnSpc>
            </a:pPr>
            <a:r>
              <a:rPr lang="en-GB" sz="2800" b="1" dirty="0"/>
              <a:t>To grow, young writers need a teacher who cares about what they want to say, and low stakes writing opportunities in which they can invest emotionally.</a:t>
            </a:r>
            <a:r>
              <a:rPr lang="en-GB" sz="28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(Peter Elbow, Massachusetts)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dirty="0"/>
              <a:t> </a:t>
            </a:r>
            <a:r>
              <a:rPr lang="en-GB" sz="2800" b="1" dirty="0" err="1"/>
              <a:t>Youtube</a:t>
            </a:r>
            <a:r>
              <a:rPr lang="en-GB" sz="2800" b="1" dirty="0"/>
              <a:t> nwp.org.us conversation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1844824"/>
            <a:ext cx="8219256" cy="1872208"/>
          </a:xfrm>
        </p:spPr>
        <p:txBody>
          <a:bodyPr>
            <a:normAutofit/>
          </a:bodyPr>
          <a:lstStyle/>
          <a:p>
            <a:r>
              <a:rPr lang="en-GB" dirty="0" smtClean="0"/>
              <a:t>“Accountability is what’s left when responsibility is taken away.”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617043"/>
          </a:xfrm>
        </p:spPr>
        <p:txBody>
          <a:bodyPr/>
          <a:lstStyle/>
          <a:p>
            <a:r>
              <a:rPr lang="en-GB" dirty="0" err="1" smtClean="0"/>
              <a:t>Pasi</a:t>
            </a:r>
            <a:r>
              <a:rPr lang="en-GB" dirty="0" smtClean="0"/>
              <a:t> </a:t>
            </a:r>
            <a:r>
              <a:rPr lang="en-GB" dirty="0" err="1" smtClean="0"/>
              <a:t>Sahlberg</a:t>
            </a:r>
            <a:r>
              <a:rPr lang="en-GB" dirty="0" smtClean="0"/>
              <a:t>, Finnish Education Director 2013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GB" sz="4000" b="1"/>
              <a:t>Authors, authority and authenticity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/>
              <a:t>‘</a:t>
            </a:r>
            <a:r>
              <a:rPr lang="en-GB" sz="2800" b="1"/>
              <a:t>If you limp around long enough in someone else’s language, you may eventually learn to walk in it.’</a:t>
            </a:r>
            <a:r>
              <a:rPr lang="en-GB" sz="2800"/>
              <a:t> </a:t>
            </a:r>
          </a:p>
          <a:p>
            <a:pPr>
              <a:buFontTx/>
              <a:buNone/>
            </a:pPr>
            <a:r>
              <a:rPr lang="en-GB" sz="2400"/>
              <a:t>James Britton 1982</a:t>
            </a:r>
          </a:p>
          <a:p>
            <a:endParaRPr lang="en-GB" sz="2800"/>
          </a:p>
          <a:p>
            <a:r>
              <a:rPr lang="en-GB" sz="2800" b="1"/>
              <a:t>‘Classrooms would be transformed if pupils wrote what they wanted to write, rather than what their teachers told them to write.’</a:t>
            </a:r>
          </a:p>
          <a:p>
            <a:pPr>
              <a:buFontTx/>
              <a:buNone/>
            </a:pPr>
            <a:r>
              <a:rPr lang="en-GB" sz="2400"/>
              <a:t>Harold Rosen 1969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What drives NWP (UK)?</a:t>
            </a:r>
            <a:endParaRPr lang="en-GB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dirty="0" smtClean="0"/>
              <a:t>Participation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b="1" dirty="0" smtClean="0"/>
              <a:t>The convictions that:  </a:t>
            </a:r>
          </a:p>
          <a:p>
            <a:endParaRPr lang="en-GB" b="1" dirty="0" smtClean="0"/>
          </a:p>
          <a:p>
            <a:r>
              <a:rPr lang="en-US" dirty="0"/>
              <a:t>w</a:t>
            </a:r>
            <a:r>
              <a:rPr lang="en-US" dirty="0" smtClean="0"/>
              <a:t>riting has a privileged place in understanding the human condition</a:t>
            </a:r>
          </a:p>
          <a:p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riting deepens education when it attends both the affective and the cognitive</a:t>
            </a:r>
          </a:p>
          <a:p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riting helps us to understand the world in  our selves and negotiate our place in the world </a:t>
            </a:r>
          </a:p>
          <a:p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riting is a creative act that can bring joy and affirmation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dirty="0" smtClean="0"/>
              <a:t>... and Resistance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b="1" dirty="0" smtClean="0"/>
              <a:t>The convictions </a:t>
            </a:r>
            <a:r>
              <a:rPr lang="en-GB" b="1" dirty="0"/>
              <a:t>that</a:t>
            </a:r>
          </a:p>
          <a:p>
            <a:pPr marL="457200" indent="-457200">
              <a:buFont typeface="Arial" charset="0"/>
              <a:buChar char="•"/>
            </a:pPr>
            <a:endParaRPr lang="en-GB" dirty="0" smtClean="0"/>
          </a:p>
          <a:p>
            <a:pPr marL="457200" indent="-457200">
              <a:buFont typeface="Arial" charset="0"/>
              <a:buChar char="•"/>
            </a:pPr>
            <a:r>
              <a:rPr lang="en-GB" dirty="0" smtClean="0"/>
              <a:t>teachers </a:t>
            </a:r>
            <a:r>
              <a:rPr lang="en-GB" dirty="0"/>
              <a:t>should be agents of </a:t>
            </a:r>
            <a:r>
              <a:rPr lang="en-GB" dirty="0" smtClean="0"/>
              <a:t>reform</a:t>
            </a:r>
          </a:p>
          <a:p>
            <a:pPr marL="457200" indent="-457200">
              <a:buNone/>
            </a:pPr>
            <a:endParaRPr lang="en-GB" dirty="0"/>
          </a:p>
          <a:p>
            <a:pPr marL="457200" indent="-457200">
              <a:buFont typeface="Arial" charset="0"/>
              <a:buChar char="•"/>
            </a:pPr>
            <a:r>
              <a:rPr lang="en-GB" dirty="0"/>
              <a:t>teachers need the power and </a:t>
            </a:r>
            <a:r>
              <a:rPr lang="en-GB" dirty="0" smtClean="0"/>
              <a:t>nurture </a:t>
            </a:r>
            <a:r>
              <a:rPr lang="en-GB" dirty="0"/>
              <a:t>of writing </a:t>
            </a:r>
            <a:r>
              <a:rPr lang="en-GB" dirty="0" smtClean="0"/>
              <a:t>communities</a:t>
            </a:r>
          </a:p>
          <a:p>
            <a:pPr marL="457200" indent="-457200">
              <a:buNone/>
            </a:pPr>
            <a:endParaRPr lang="en-GB" dirty="0"/>
          </a:p>
          <a:p>
            <a:pPr marL="457200" indent="-457200">
              <a:buFont typeface="Arial" charset="0"/>
              <a:buChar char="•"/>
            </a:pPr>
            <a:r>
              <a:rPr lang="en-GB" dirty="0" smtClean="0"/>
              <a:t>writing is distorted by  the prominence given to the writing  product at </a:t>
            </a:r>
            <a:r>
              <a:rPr lang="en-GB" dirty="0"/>
              <a:t>the expense of learning and inclusion </a:t>
            </a:r>
            <a:endParaRPr lang="en-GB" dirty="0" smtClean="0"/>
          </a:p>
          <a:p>
            <a:pPr marL="457200" indent="-457200">
              <a:buNone/>
            </a:pPr>
            <a:endParaRPr lang="en-GB" dirty="0"/>
          </a:p>
          <a:p>
            <a:pPr marL="457200" indent="-457200">
              <a:buFont typeface="Arial" charset="0"/>
              <a:buChar char="•"/>
            </a:pPr>
            <a:r>
              <a:rPr lang="en-GB" dirty="0"/>
              <a:t>by re-orienting ourselves as writing practitioners and learners everyone benefits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48680"/>
            <a:ext cx="2890664" cy="557748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	</a:t>
            </a:r>
            <a:r>
              <a:rPr lang="en-GB" sz="4000" dirty="0" smtClean="0"/>
              <a:t>NWP teachers’ writing groups in the UK</a:t>
            </a:r>
          </a:p>
          <a:p>
            <a:pPr>
              <a:buNone/>
            </a:pPr>
            <a:endParaRPr lang="en-GB" sz="4000" dirty="0" smtClean="0"/>
          </a:p>
          <a:p>
            <a:pPr>
              <a:buNone/>
            </a:pPr>
            <a:r>
              <a:rPr lang="en-GB" sz="4000" dirty="0" smtClean="0"/>
              <a:t>	</a:t>
            </a:r>
            <a:r>
              <a:rPr lang="en-GB" dirty="0" smtClean="0"/>
              <a:t>November 2017</a:t>
            </a:r>
            <a:endParaRPr lang="en-GB" dirty="0"/>
          </a:p>
        </p:txBody>
      </p:sp>
      <p:pic>
        <p:nvPicPr>
          <p:cNvPr id="1026" name="Picture 2" descr="C:\Users\User\Desktop\nwp groups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32656"/>
            <a:ext cx="4248472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/>
              <a:t>What have we learnt since the start of the project in 2009?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Writing alongside others  motivates, gives confidence and leads to discoveries</a:t>
            </a:r>
            <a:r>
              <a:rPr lang="en-GB" dirty="0" smtClean="0"/>
              <a:t>.</a:t>
            </a:r>
          </a:p>
          <a:p>
            <a:pPr>
              <a:buFont typeface="Arial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GB" dirty="0"/>
              <a:t>Regular writing strengthens voice and agency  – it develops a ‘hinterland’ for the </a:t>
            </a:r>
            <a:r>
              <a:rPr lang="en-GB" dirty="0" smtClean="0"/>
              <a:t>writing. </a:t>
            </a:r>
          </a:p>
          <a:p>
            <a:pPr>
              <a:buFont typeface="Arial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teacher</a:t>
            </a:r>
            <a:r>
              <a:rPr lang="en-GB" dirty="0">
                <a:solidFill>
                  <a:schemeClr val="bg1"/>
                </a:solidFill>
              </a:rPr>
              <a:t>. </a:t>
            </a: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/>
              <a:t>Writing groups develop a writing habit and help teachers find ways to use writing for learning rather than proof </a:t>
            </a:r>
            <a:r>
              <a:rPr lang="en-GB" dirty="0" smtClean="0"/>
              <a:t>of </a:t>
            </a:r>
            <a:r>
              <a:rPr lang="en-GB" dirty="0" err="1" smtClean="0"/>
              <a:t>learning.</a:t>
            </a:r>
            <a:r>
              <a:rPr lang="en-GB" dirty="0" err="1" smtClean="0">
                <a:solidFill>
                  <a:schemeClr val="bg1"/>
                </a:solidFill>
              </a:rPr>
              <a:t>of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learning.</a:t>
            </a:r>
          </a:p>
          <a:p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Teachers feel restored and enriched by collaborative creativity.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/>
              <a:t>Writing groups are laboratories in which the fuller ‘affordances’ of writing can be explored.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/>
              <a:t>Teachers who attend writing groups open up the writing process to young  writers.  They foster independence and resilience.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388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occupation of writing issues of agency, ownership and orientation within the teaching of writing</vt:lpstr>
      <vt:lpstr>50 years research on writing: what have we learnt?</vt:lpstr>
      <vt:lpstr>“Accountability is what’s left when responsibility is taken away.”</vt:lpstr>
      <vt:lpstr>Authors, authority and authenticity</vt:lpstr>
      <vt:lpstr>What drives NWP (UK)?</vt:lpstr>
      <vt:lpstr>Slide 6</vt:lpstr>
      <vt:lpstr>What have we learnt since the start of the project in 2009?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occupation of writing issues of agency, ownership and orientation within the teaching of writing</dc:title>
  <dc:creator>User</dc:creator>
  <cp:lastModifiedBy>User</cp:lastModifiedBy>
  <cp:revision>1</cp:revision>
  <dcterms:created xsi:type="dcterms:W3CDTF">2017-11-06T10:47:07Z</dcterms:created>
  <dcterms:modified xsi:type="dcterms:W3CDTF">2017-11-06T10:49:02Z</dcterms:modified>
</cp:coreProperties>
</file>