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slideLayouts/slideLayout25.xml" ContentType="application/vnd.openxmlformats-officedocument.presentationml.slideLayout+xml"/>
  <Override PartName="/ppt/slideLayouts/slideLayout3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73" r:id="rId2"/>
    <p:sldMasterId id="2147483685" r:id="rId3"/>
  </p:sldMasterIdLst>
  <p:sldIdLst>
    <p:sldId id="256" r:id="rId4"/>
    <p:sldId id="257" r:id="rId5"/>
    <p:sldId id="258" r:id="rId6"/>
    <p:sldId id="259" r:id="rId7"/>
    <p:sldId id="260" r:id="rId8"/>
    <p:sldId id="261" r:id="rId9"/>
    <p:sldId id="262" r:id="rId10"/>
    <p:sldId id="263" r:id="rId11"/>
    <p:sldId id="264" r:id="rId12"/>
    <p:sldId id="267" r:id="rId13"/>
    <p:sldId id="268" r:id="rId14"/>
    <p:sldId id="265" r:id="rId15"/>
    <p:sldId id="266"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9" d="100"/>
          <a:sy n="99" d="100"/>
        </p:scale>
        <p:origin x="-24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AA07475-93E7-4536-93BF-FF18ED7EE330}" type="datetimeFigureOut">
              <a:rPr lang="en-GB" smtClean="0"/>
              <a:pPr/>
              <a:t>11/06/2015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7C1CBB-2C0F-4554-924B-12A457C4230D}"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A07475-93E7-4536-93BF-FF18ED7EE330}" type="datetimeFigureOut">
              <a:rPr lang="en-GB" smtClean="0"/>
              <a:pPr/>
              <a:t>11/06/2015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7C1CBB-2C0F-4554-924B-12A457C4230D}"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A07475-93E7-4536-93BF-FF18ED7EE330}" type="datetimeFigureOut">
              <a:rPr lang="en-GB" smtClean="0"/>
              <a:pPr/>
              <a:t>11/06/2015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7C1CBB-2C0F-4554-924B-12A457C4230D}"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AA07475-93E7-4536-93BF-FF18ED7EE330}" type="datetimeFigureOut">
              <a:rPr lang="en-GB" smtClean="0"/>
              <a:pPr/>
              <a:t>11/06/2015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C7C1CBB-2C0F-4554-924B-12A457C4230D}"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AA07475-93E7-4536-93BF-FF18ED7EE330}" type="datetimeFigureOut">
              <a:rPr lang="en-GB" smtClean="0"/>
              <a:pPr/>
              <a:t>11/06/2015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C7C1CBB-2C0F-4554-924B-12A457C4230D}"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AA07475-93E7-4536-93BF-FF18ED7EE330}" type="datetimeFigureOut">
              <a:rPr lang="en-GB" smtClean="0"/>
              <a:pPr/>
              <a:t>11/06/2015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C7C1CBB-2C0F-4554-924B-12A457C4230D}"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A07475-93E7-4536-93BF-FF18ED7EE330}" type="datetimeFigureOut">
              <a:rPr lang="en-GB" smtClean="0"/>
              <a:pPr/>
              <a:t>11/06/2015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C7C1CBB-2C0F-4554-924B-12A457C4230D}"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A07475-93E7-4536-93BF-FF18ED7EE330}" type="datetimeFigureOut">
              <a:rPr lang="en-GB" smtClean="0"/>
              <a:pPr/>
              <a:t>11/06/2015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C7C1CBB-2C0F-4554-924B-12A457C4230D}"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A07475-93E7-4536-93BF-FF18ED7EE330}" type="datetimeFigureOut">
              <a:rPr lang="en-GB" smtClean="0"/>
              <a:pPr/>
              <a:t>11/06/2015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C7C1CBB-2C0F-4554-924B-12A457C4230D}"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A07475-93E7-4536-93BF-FF18ED7EE330}" type="datetimeFigureOut">
              <a:rPr lang="en-GB" smtClean="0"/>
              <a:pPr/>
              <a:t>11/06/2015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7C1CBB-2C0F-4554-924B-12A457C4230D}"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A07475-93E7-4536-93BF-FF18ED7EE330}" type="datetimeFigureOut">
              <a:rPr lang="en-GB" smtClean="0"/>
              <a:pPr/>
              <a:t>11/06/2015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7C1CBB-2C0F-4554-924B-12A457C4230D}"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9DB518DC-9477-4A75-9648-72C0B2249D24}" type="datetimeFigureOut">
              <a:rPr lang="en-GB" smtClean="0"/>
              <a:pPr/>
              <a:t>11/06/2015</a:t>
            </a:fld>
            <a:endParaRPr lang="en-GB"/>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E270F480-CB4A-476F-8227-434A6F511D7C}" type="slidenum">
              <a:rPr lang="en-GB" smtClean="0"/>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DB518DC-9477-4A75-9648-72C0B2249D24}" type="datetimeFigureOut">
              <a:rPr lang="en-GB" smtClean="0"/>
              <a:pPr/>
              <a:t>11/06/2015</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E270F480-CB4A-476F-8227-434A6F511D7C}" type="slidenum">
              <a:rPr lang="en-GB" smtClean="0"/>
              <a:pPr/>
              <a:t>‹#›</a:t>
            </a:fld>
            <a:endParaRPr lang="en-GB"/>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9DB518DC-9477-4A75-9648-72C0B2249D24}" type="datetimeFigureOut">
              <a:rPr lang="en-GB" smtClean="0"/>
              <a:pPr/>
              <a:t>11/06/2015</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E270F480-CB4A-476F-8227-434A6F511D7C}" type="slidenum">
              <a:rPr lang="en-GB" smtClean="0"/>
              <a:pPr/>
              <a:t>‹#›</a:t>
            </a:fld>
            <a:endParaRPr lang="en-GB"/>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DB518DC-9477-4A75-9648-72C0B2249D24}" type="datetimeFigureOut">
              <a:rPr lang="en-GB" smtClean="0"/>
              <a:pPr/>
              <a:t>11/06/2015</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E270F480-CB4A-476F-8227-434A6F511D7C}" type="slidenum">
              <a:rPr lang="en-GB" smtClean="0"/>
              <a:pPr/>
              <a:t>‹#›</a:t>
            </a:fld>
            <a:endParaRPr lang="en-GB"/>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DB518DC-9477-4A75-9648-72C0B2249D24}" type="datetimeFigureOut">
              <a:rPr lang="en-GB" smtClean="0"/>
              <a:pPr/>
              <a:t>11/06/2015</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E270F480-CB4A-476F-8227-434A6F511D7C}"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9DB518DC-9477-4A75-9648-72C0B2249D24}" type="datetimeFigureOut">
              <a:rPr lang="en-GB" smtClean="0"/>
              <a:pPr/>
              <a:t>11/06/2015</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E270F480-CB4A-476F-8227-434A6F511D7C}" type="slidenum">
              <a:rPr lang="en-GB" smtClean="0"/>
              <a:pPr/>
              <a:t>‹#›</a:t>
            </a:fld>
            <a:endParaRPr lang="en-GB"/>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9DB518DC-9477-4A75-9648-72C0B2249D24}" type="datetimeFigureOut">
              <a:rPr lang="en-GB" smtClean="0"/>
              <a:pPr/>
              <a:t>11/06/2015</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E270F480-CB4A-476F-8227-434A6F511D7C}" type="slidenum">
              <a:rPr lang="en-GB" smtClean="0"/>
              <a:pPr/>
              <a:t>‹#›</a:t>
            </a:fld>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9DB518DC-9477-4A75-9648-72C0B2249D24}" type="datetimeFigureOut">
              <a:rPr lang="en-GB" smtClean="0"/>
              <a:pPr/>
              <a:t>11/06/2015</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E270F480-CB4A-476F-8227-434A6F511D7C}"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9DB518DC-9477-4A75-9648-72C0B2249D24}" type="datetimeFigureOut">
              <a:rPr lang="en-GB" smtClean="0"/>
              <a:pPr/>
              <a:t>11/06/2015</a:t>
            </a:fld>
            <a:endParaRPr lang="en-GB"/>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GB"/>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E270F480-CB4A-476F-8227-434A6F511D7C}" type="slidenum">
              <a:rPr lang="en-GB" smtClean="0"/>
              <a:pPr/>
              <a:t>‹#›</a:t>
            </a:fld>
            <a:endParaRPr lang="en-GB"/>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DB518DC-9477-4A75-9648-72C0B2249D24}" type="datetimeFigureOut">
              <a:rPr lang="en-GB" smtClean="0"/>
              <a:pPr/>
              <a:t>11/06/2015</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E270F480-CB4A-476F-8227-434A6F511D7C}" type="slidenum">
              <a:rPr lang="en-GB" smtClean="0"/>
              <a:pPr/>
              <a:t>‹#›</a:t>
            </a:fld>
            <a:endParaRPr lang="en-GB"/>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DB518DC-9477-4A75-9648-72C0B2249D24}" type="datetimeFigureOut">
              <a:rPr lang="en-GB" smtClean="0"/>
              <a:pPr/>
              <a:t>11/06/2015</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E270F480-CB4A-476F-8227-434A6F511D7C}" type="slidenum">
              <a:rPr lang="en-GB" smtClean="0"/>
              <a:pPr/>
              <a:t>‹#›</a:t>
            </a:fld>
            <a:endParaRPr lang="en-GB"/>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DB518DC-9477-4A75-9648-72C0B2249D24}" type="datetimeFigureOut">
              <a:rPr lang="en-GB" smtClean="0"/>
              <a:pPr/>
              <a:t>11/06/2015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270F480-CB4A-476F-8227-434A6F511D7C}" type="slidenum">
              <a:rPr lang="en-GB" smtClean="0"/>
              <a:pPr/>
              <a:t>‹#›</a:t>
            </a:fld>
            <a:endParaRPr lang="en-GB"/>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6AA07475-93E7-4536-93BF-FF18ED7EE330}" type="datetimeFigureOut">
              <a:rPr lang="en-GB" smtClean="0"/>
              <a:pPr/>
              <a:t>11/06/2015</a:t>
            </a:fld>
            <a:endParaRPr lang="en-GB"/>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6C7C1CBB-2C0F-4554-924B-12A457C4230D}" type="slidenum">
              <a:rPr lang="en-GB" smtClean="0"/>
              <a:pPr/>
              <a:t>‹#›</a:t>
            </a:fld>
            <a:endParaRPr lang="en-GB"/>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AA07475-93E7-4536-93BF-FF18ED7EE330}" type="datetimeFigureOut">
              <a:rPr lang="en-GB" smtClean="0"/>
              <a:pPr/>
              <a:t>11/06/2015</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6C7C1CBB-2C0F-4554-924B-12A457C4230D}" type="slidenum">
              <a:rPr lang="en-GB" smtClean="0"/>
              <a:pPr/>
              <a:t>‹#›</a:t>
            </a:fld>
            <a:endParaRPr lang="en-GB"/>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6AA07475-93E7-4536-93BF-FF18ED7EE330}" type="datetimeFigureOut">
              <a:rPr lang="en-GB" smtClean="0"/>
              <a:pPr/>
              <a:t>11/06/2015</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6C7C1CBB-2C0F-4554-924B-12A457C4230D}" type="slidenum">
              <a:rPr lang="en-GB" smtClean="0"/>
              <a:pPr/>
              <a:t>‹#›</a:t>
            </a:fld>
            <a:endParaRPr lang="en-GB"/>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AA07475-93E7-4536-93BF-FF18ED7EE330}" type="datetimeFigureOut">
              <a:rPr lang="en-GB" smtClean="0"/>
              <a:pPr/>
              <a:t>11/06/2015</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6C7C1CBB-2C0F-4554-924B-12A457C4230D}" type="slidenum">
              <a:rPr lang="en-GB" smtClean="0"/>
              <a:pPr/>
              <a:t>‹#›</a:t>
            </a:fld>
            <a:endParaRPr lang="en-GB"/>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6AA07475-93E7-4536-93BF-FF18ED7EE330}" type="datetimeFigureOut">
              <a:rPr lang="en-GB" smtClean="0"/>
              <a:pPr/>
              <a:t>11/06/2015</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6C7C1CBB-2C0F-4554-924B-12A457C4230D}"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6AA07475-93E7-4536-93BF-FF18ED7EE330}" type="datetimeFigureOut">
              <a:rPr lang="en-GB" smtClean="0"/>
              <a:pPr/>
              <a:t>11/06/2015</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6C7C1CBB-2C0F-4554-924B-12A457C4230D}" type="slidenum">
              <a:rPr lang="en-GB" smtClean="0"/>
              <a:pPr/>
              <a:t>‹#›</a:t>
            </a:fld>
            <a:endParaRPr lang="en-GB"/>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6AA07475-93E7-4536-93BF-FF18ED7EE330}" type="datetimeFigureOut">
              <a:rPr lang="en-GB" smtClean="0"/>
              <a:pPr/>
              <a:t>11/06/2015</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6C7C1CBB-2C0F-4554-924B-12A457C4230D}" type="slidenum">
              <a:rPr lang="en-GB" smtClean="0"/>
              <a:pPr/>
              <a:t>‹#›</a:t>
            </a:fld>
            <a:endParaRPr lang="en-GB"/>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6AA07475-93E7-4536-93BF-FF18ED7EE330}" type="datetimeFigureOut">
              <a:rPr lang="en-GB" smtClean="0"/>
              <a:pPr/>
              <a:t>11/06/2015</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6C7C1CBB-2C0F-4554-924B-12A457C4230D}"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6AA07475-93E7-4536-93BF-FF18ED7EE330}" type="datetimeFigureOut">
              <a:rPr lang="en-GB" smtClean="0"/>
              <a:pPr/>
              <a:t>11/06/2015</a:t>
            </a:fld>
            <a:endParaRPr lang="en-GB"/>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GB"/>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6C7C1CBB-2C0F-4554-924B-12A457C4230D}" type="slidenum">
              <a:rPr lang="en-GB" smtClean="0"/>
              <a:pPr/>
              <a:t>‹#›</a:t>
            </a:fld>
            <a:endParaRPr lang="en-GB"/>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AA07475-93E7-4536-93BF-FF18ED7EE330}" type="datetimeFigureOut">
              <a:rPr lang="en-GB" smtClean="0"/>
              <a:pPr/>
              <a:t>11/06/2015</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6C7C1CBB-2C0F-4554-924B-12A457C4230D}" type="slidenum">
              <a:rPr lang="en-GB" smtClean="0"/>
              <a:pPr/>
              <a:t>‹#›</a:t>
            </a:fld>
            <a:endParaRPr lang="en-GB"/>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AA07475-93E7-4536-93BF-FF18ED7EE330}" type="datetimeFigureOut">
              <a:rPr lang="en-GB" smtClean="0"/>
              <a:pPr/>
              <a:t>11/06/2015</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6C7C1CBB-2C0F-4554-924B-12A457C4230D}"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A07475-93E7-4536-93BF-FF18ED7EE330}" type="datetimeFigureOut">
              <a:rPr lang="en-GB" smtClean="0"/>
              <a:pPr/>
              <a:t>11/06/2015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7C1CBB-2C0F-4554-924B-12A457C4230D}"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9DB518DC-9477-4A75-9648-72C0B2249D24}" type="datetimeFigureOut">
              <a:rPr lang="en-GB" smtClean="0"/>
              <a:pPr/>
              <a:t>11/06/2015</a:t>
            </a:fld>
            <a:endParaRPr lang="en-GB"/>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GB"/>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E270F480-CB4A-476F-8227-434A6F511D7C}" type="slidenum">
              <a:rPr lang="en-GB" smtClean="0"/>
              <a:pPr/>
              <a:t>‹#›</a:t>
            </a:fld>
            <a:endParaRPr lang="en-GB"/>
          </a:p>
        </p:txBody>
      </p:sp>
      <p:pic>
        <p:nvPicPr>
          <p:cNvPr id="11" name="Picture 10" descr="AEFP  FINAL Cropped.png"/>
          <p:cNvPicPr>
            <a:picLocks noChangeAspect="1"/>
          </p:cNvPicPr>
          <p:nvPr userDrawn="1"/>
        </p:nvPicPr>
        <p:blipFill>
          <a:blip r:embed="rId15" cstate="print"/>
          <a:stretch>
            <a:fillRect/>
          </a:stretch>
        </p:blipFill>
        <p:spPr>
          <a:xfrm>
            <a:off x="7452320" y="5419728"/>
            <a:ext cx="1558954" cy="1282968"/>
          </a:xfrm>
          <a:prstGeom prst="rect">
            <a:avLst/>
          </a:prstGeom>
          <a:ln>
            <a:noFill/>
          </a:ln>
          <a:effectLst>
            <a:outerShdw blurRad="292100" dist="139700" dir="2700000" algn="tl" rotWithShape="0">
              <a:srgbClr val="333333">
                <a:alpha val="65000"/>
              </a:srgbClr>
            </a:outerShdw>
          </a:effectLst>
        </p:spPr>
      </p:pic>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60" r:id="rId12"/>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6AA07475-93E7-4536-93BF-FF18ED7EE330}" type="datetimeFigureOut">
              <a:rPr lang="en-GB" smtClean="0"/>
              <a:pPr/>
              <a:t>11/06/2015</a:t>
            </a:fld>
            <a:endParaRPr lang="en-GB"/>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GB"/>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6C7C1CBB-2C0F-4554-924B-12A457C4230D}"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hyperlink" Target="http://bedfordfellowship.com/" TargetMode="Externa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hyperlink" Target="file:///\\0userareas\staff$\Lisa.Ryder\MY%20FILES\FELLOWSHIP\Events\11%20June%202015\Proposed%20programme.docx" TargetMode="Externa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276872"/>
            <a:ext cx="7772400" cy="1470025"/>
          </a:xfrm>
        </p:spPr>
        <p:txBody>
          <a:bodyPr>
            <a:normAutofit fontScale="90000"/>
          </a:bodyPr>
          <a:lstStyle/>
          <a:p>
            <a:r>
              <a:rPr lang="en-GB" dirty="0" smtClean="0"/>
              <a:t>Growing the Fellowship</a:t>
            </a:r>
            <a:br>
              <a:rPr lang="en-GB" dirty="0" smtClean="0"/>
            </a:br>
            <a:r>
              <a:rPr lang="en-GB" dirty="0" smtClean="0"/>
              <a:t>2015 - 2018</a:t>
            </a:r>
            <a:br>
              <a:rPr lang="en-GB" dirty="0" smtClean="0"/>
            </a:br>
            <a:endParaRPr lang="en-GB" dirty="0"/>
          </a:p>
        </p:txBody>
      </p:sp>
      <p:sp>
        <p:nvSpPr>
          <p:cNvPr id="3" name="Subtitle 2"/>
          <p:cNvSpPr>
            <a:spLocks noGrp="1"/>
          </p:cNvSpPr>
          <p:nvPr>
            <p:ph type="subTitle" idx="1"/>
          </p:nvPr>
        </p:nvSpPr>
        <p:spPr/>
        <p:txBody>
          <a:bodyPr/>
          <a:lstStyle/>
          <a:p>
            <a:r>
              <a:rPr lang="en-GB" dirty="0" smtClean="0"/>
              <a:t>Fellowship Supper </a:t>
            </a:r>
          </a:p>
          <a:p>
            <a:r>
              <a:rPr lang="en-GB" dirty="0" smtClean="0"/>
              <a:t>Thursday 11</a:t>
            </a:r>
            <a:r>
              <a:rPr lang="en-GB" baseline="30000" dirty="0" smtClean="0"/>
              <a:t>th</a:t>
            </a:r>
            <a:r>
              <a:rPr lang="en-GB" dirty="0" smtClean="0"/>
              <a:t> June 2015</a:t>
            </a:r>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196752"/>
            <a:ext cx="8229600" cy="5318051"/>
          </a:xfrm>
        </p:spPr>
        <p:txBody>
          <a:bodyPr/>
          <a:lstStyle/>
          <a:p>
            <a:r>
              <a:rPr lang="en-GB" dirty="0" smtClean="0"/>
              <a:t>A one year track record of activities</a:t>
            </a:r>
          </a:p>
          <a:p>
            <a:r>
              <a:rPr lang="en-GB" dirty="0" smtClean="0"/>
              <a:t>A settled ‘home’ at the university</a:t>
            </a:r>
          </a:p>
          <a:p>
            <a:r>
              <a:rPr lang="en-GB" dirty="0" smtClean="0"/>
              <a:t>A project manager</a:t>
            </a:r>
          </a:p>
          <a:p>
            <a:r>
              <a:rPr lang="en-GB" dirty="0" smtClean="0"/>
              <a:t>A supper-night format :</a:t>
            </a:r>
            <a:br>
              <a:rPr lang="en-GB" dirty="0" smtClean="0"/>
            </a:br>
            <a:r>
              <a:rPr lang="en-GB" dirty="0" smtClean="0"/>
              <a:t>‘supper – reading-question-speaker’</a:t>
            </a:r>
          </a:p>
          <a:p>
            <a:r>
              <a:rPr lang="en-GB" dirty="0" smtClean="0"/>
              <a:t>Three national level speakers</a:t>
            </a:r>
          </a:p>
          <a:p>
            <a:r>
              <a:rPr lang="en-GB" dirty="0" smtClean="0"/>
              <a:t>A set of </a:t>
            </a:r>
            <a:r>
              <a:rPr lang="en-GB" dirty="0" smtClean="0">
                <a:hlinkClick r:id="rId2"/>
              </a:rPr>
              <a:t>objectives</a:t>
            </a:r>
            <a:endParaRPr lang="en-GB" dirty="0" smtClean="0"/>
          </a:p>
          <a:p>
            <a:r>
              <a:rPr lang="en-GB" dirty="0" smtClean="0"/>
              <a:t>A research review tool</a:t>
            </a:r>
          </a:p>
          <a:p>
            <a:r>
              <a:rPr lang="en-GB" dirty="0" smtClean="0"/>
              <a:t>A growing network of national links</a:t>
            </a:r>
          </a:p>
          <a:p>
            <a:endParaRPr lang="en-GB" dirty="0"/>
          </a:p>
        </p:txBody>
      </p:sp>
      <p:sp>
        <p:nvSpPr>
          <p:cNvPr id="2" name="Title 1"/>
          <p:cNvSpPr>
            <a:spLocks noGrp="1"/>
          </p:cNvSpPr>
          <p:nvPr>
            <p:ph type="title"/>
          </p:nvPr>
        </p:nvSpPr>
        <p:spPr/>
        <p:txBody>
          <a:bodyPr/>
          <a:lstStyle/>
          <a:p>
            <a:r>
              <a:rPr lang="en-GB" dirty="0" smtClean="0"/>
              <a:t>Achievements so far</a:t>
            </a:r>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r>
              <a:rPr lang="en-GB" dirty="0" smtClean="0"/>
              <a:t>Have we missed anything?</a:t>
            </a:r>
            <a:endParaRPr lang="en-GB" dirty="0"/>
          </a:p>
        </p:txBody>
      </p:sp>
      <p:sp>
        <p:nvSpPr>
          <p:cNvPr id="2" name="Title 1"/>
          <p:cNvSpPr>
            <a:spLocks noGrp="1"/>
          </p:cNvSpPr>
          <p:nvPr>
            <p:ph type="title"/>
          </p:nvPr>
        </p:nvSpPr>
        <p:spPr/>
        <p:txBody>
          <a:bodyPr/>
          <a:lstStyle/>
          <a:p>
            <a:r>
              <a:rPr lang="en-GB" dirty="0" smtClean="0"/>
              <a:t>Discussion Question</a:t>
            </a:r>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Currently there are 65 members of the Fellowship. Most are sponsored to the tune of £50 </a:t>
            </a:r>
          </a:p>
          <a:p>
            <a:r>
              <a:rPr lang="en-GB" dirty="0" smtClean="0"/>
              <a:t>During the pilot year, the main cost to the Fellowship was the Project Manager – paid by BBLE and </a:t>
            </a:r>
            <a:r>
              <a:rPr lang="en-GB" dirty="0" err="1" smtClean="0"/>
              <a:t>UoB</a:t>
            </a:r>
            <a:r>
              <a:rPr lang="en-GB" dirty="0" smtClean="0"/>
              <a:t> with sponsorship fees covering refreshments and venue costs</a:t>
            </a:r>
            <a:endParaRPr lang="en-GB" dirty="0"/>
          </a:p>
        </p:txBody>
      </p:sp>
      <p:sp>
        <p:nvSpPr>
          <p:cNvPr id="2" name="Title 1"/>
          <p:cNvSpPr>
            <a:spLocks noGrp="1"/>
          </p:cNvSpPr>
          <p:nvPr>
            <p:ph type="title"/>
          </p:nvPr>
        </p:nvSpPr>
        <p:spPr/>
        <p:txBody>
          <a:bodyPr/>
          <a:lstStyle/>
          <a:p>
            <a:r>
              <a:rPr lang="en-GB" dirty="0" smtClean="0"/>
              <a:t>Current Financial Context</a:t>
            </a:r>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We have a bid into the </a:t>
            </a:r>
            <a:r>
              <a:rPr lang="en-GB" dirty="0" err="1" smtClean="0"/>
              <a:t>Harpur</a:t>
            </a:r>
            <a:r>
              <a:rPr lang="en-GB" dirty="0" smtClean="0"/>
              <a:t> Trust for Project Management costs of a tapering basis for three years – until a time when we can be self supporting</a:t>
            </a:r>
          </a:p>
          <a:p>
            <a:r>
              <a:rPr lang="en-GB" dirty="0" smtClean="0"/>
              <a:t>In that time we aim to ‘grow’ the Fellowship to 200 members. Given that 30 – 40 Fellows attend each meeting, we can expect this to grow to a potential 100+ at each supper</a:t>
            </a:r>
            <a:endParaRPr lang="en-GB" dirty="0"/>
          </a:p>
        </p:txBody>
      </p:sp>
      <p:sp>
        <p:nvSpPr>
          <p:cNvPr id="2" name="Title 1"/>
          <p:cNvSpPr>
            <a:spLocks noGrp="1"/>
          </p:cNvSpPr>
          <p:nvPr>
            <p:ph type="title"/>
          </p:nvPr>
        </p:nvSpPr>
        <p:spPr/>
        <p:txBody>
          <a:bodyPr/>
          <a:lstStyle/>
          <a:p>
            <a:r>
              <a:rPr lang="en-GB" dirty="0" smtClean="0"/>
              <a:t>Current Financial Context</a:t>
            </a:r>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268760"/>
            <a:ext cx="8229600" cy="5246043"/>
          </a:xfrm>
        </p:spPr>
        <p:txBody>
          <a:bodyPr/>
          <a:lstStyle/>
          <a:p>
            <a:pPr>
              <a:buNone/>
            </a:pPr>
            <a:r>
              <a:rPr lang="en-GB" dirty="0" smtClean="0"/>
              <a:t>We grow the Fellowship both by:</a:t>
            </a:r>
          </a:p>
          <a:p>
            <a:r>
              <a:rPr lang="en-GB" dirty="0" smtClean="0"/>
              <a:t>Voluntary membership of £100 per Fellow (open to all members of BBLE affiliated organisations) and;</a:t>
            </a:r>
          </a:p>
          <a:p>
            <a:r>
              <a:rPr lang="en-GB" dirty="0" smtClean="0"/>
              <a:t>Continued school/college sponsorship of £100 per Fellow;</a:t>
            </a:r>
          </a:p>
          <a:p>
            <a:r>
              <a:rPr lang="en-GB" dirty="0" smtClean="0"/>
              <a:t>In time this will yield £20,000 per annum which makes the Fellowship self-sustaining</a:t>
            </a:r>
            <a:endParaRPr lang="en-GB" dirty="0"/>
          </a:p>
        </p:txBody>
      </p:sp>
      <p:sp>
        <p:nvSpPr>
          <p:cNvPr id="2" name="Title 1"/>
          <p:cNvSpPr>
            <a:spLocks noGrp="1"/>
          </p:cNvSpPr>
          <p:nvPr>
            <p:ph type="title"/>
          </p:nvPr>
        </p:nvSpPr>
        <p:spPr/>
        <p:txBody>
          <a:bodyPr/>
          <a:lstStyle/>
          <a:p>
            <a:r>
              <a:rPr lang="en-GB" dirty="0" smtClean="0"/>
              <a:t>Proposal One</a:t>
            </a:r>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Is this model of generating finances reasonable?</a:t>
            </a:r>
          </a:p>
          <a:p>
            <a:r>
              <a:rPr lang="en-GB" dirty="0" smtClean="0"/>
              <a:t>Are there other ways?</a:t>
            </a:r>
            <a:endParaRPr lang="en-GB" dirty="0"/>
          </a:p>
        </p:txBody>
      </p:sp>
      <p:sp>
        <p:nvSpPr>
          <p:cNvPr id="2" name="Title 1"/>
          <p:cNvSpPr>
            <a:spLocks noGrp="1"/>
          </p:cNvSpPr>
          <p:nvPr>
            <p:ph type="title"/>
          </p:nvPr>
        </p:nvSpPr>
        <p:spPr/>
        <p:txBody>
          <a:bodyPr/>
          <a:lstStyle/>
          <a:p>
            <a:r>
              <a:rPr lang="en-GB" dirty="0" smtClean="0"/>
              <a:t>Discussion Question 1</a:t>
            </a:r>
            <a:endParaRPr lang="en-GB"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268760"/>
            <a:ext cx="8229600" cy="5246043"/>
          </a:xfrm>
        </p:spPr>
        <p:txBody>
          <a:bodyPr/>
          <a:lstStyle/>
          <a:p>
            <a:pPr marL="0" indent="0">
              <a:buNone/>
            </a:pPr>
            <a:r>
              <a:rPr lang="en-GB" dirty="0" smtClean="0"/>
              <a:t>Feedback shows that Fellows would like to spend time at suppers in research and enquiry groups. It is proposed that we compress the timings of suppers slightly to include an opportunity for these groups to meet</a:t>
            </a:r>
          </a:p>
          <a:p>
            <a:pPr marL="0" indent="0">
              <a:buNone/>
            </a:pPr>
            <a:endParaRPr lang="en-GB" dirty="0"/>
          </a:p>
          <a:p>
            <a:pPr marL="0" indent="0" algn="ctr">
              <a:buNone/>
            </a:pPr>
            <a:r>
              <a:rPr lang="en-GB" dirty="0" smtClean="0">
                <a:hlinkClick r:id="rId2" action="ppaction://hlinkfile"/>
              </a:rPr>
              <a:t>Proposed timetable</a:t>
            </a:r>
            <a:endParaRPr lang="en-GB" dirty="0"/>
          </a:p>
        </p:txBody>
      </p:sp>
      <p:sp>
        <p:nvSpPr>
          <p:cNvPr id="2" name="Title 1"/>
          <p:cNvSpPr>
            <a:spLocks noGrp="1"/>
          </p:cNvSpPr>
          <p:nvPr>
            <p:ph type="title"/>
          </p:nvPr>
        </p:nvSpPr>
        <p:spPr/>
        <p:txBody>
          <a:bodyPr/>
          <a:lstStyle/>
          <a:p>
            <a:r>
              <a:rPr lang="en-GB" dirty="0" smtClean="0"/>
              <a:t>Proposal Two</a:t>
            </a:r>
            <a:endParaRPr lang="en-GB"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Should this be a regular supper format for the full launch of the Fellowship in the Autumn?</a:t>
            </a:r>
            <a:br>
              <a:rPr lang="en-GB" dirty="0" smtClean="0"/>
            </a:br>
            <a:endParaRPr lang="en-GB" dirty="0" smtClean="0"/>
          </a:p>
          <a:p>
            <a:r>
              <a:rPr lang="en-GB" dirty="0" smtClean="0"/>
              <a:t>If not, what do you recommend?</a:t>
            </a:r>
            <a:endParaRPr lang="en-GB" dirty="0"/>
          </a:p>
        </p:txBody>
      </p:sp>
      <p:sp>
        <p:nvSpPr>
          <p:cNvPr id="2" name="Title 1"/>
          <p:cNvSpPr>
            <a:spLocks noGrp="1"/>
          </p:cNvSpPr>
          <p:nvPr>
            <p:ph type="title"/>
          </p:nvPr>
        </p:nvSpPr>
        <p:spPr/>
        <p:txBody>
          <a:bodyPr/>
          <a:lstStyle/>
          <a:p>
            <a:r>
              <a:rPr lang="en-GB" dirty="0" smtClean="0"/>
              <a:t>Discussion Question 2</a:t>
            </a:r>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87313" indent="22225">
              <a:buNone/>
            </a:pPr>
            <a:r>
              <a:rPr lang="en-GB" dirty="0" smtClean="0"/>
              <a:t>There has been highly positive feedback on the three major events at the </a:t>
            </a:r>
            <a:r>
              <a:rPr lang="en-GB" dirty="0" err="1" smtClean="0"/>
              <a:t>UoB</a:t>
            </a:r>
            <a:r>
              <a:rPr lang="en-GB" dirty="0" smtClean="0"/>
              <a:t> per year with national level speakers. We propose that we keep this feature of our programme the same.</a:t>
            </a:r>
            <a:endParaRPr lang="en-GB" dirty="0"/>
          </a:p>
        </p:txBody>
      </p:sp>
      <p:sp>
        <p:nvSpPr>
          <p:cNvPr id="3" name="Title 2"/>
          <p:cNvSpPr>
            <a:spLocks noGrp="1"/>
          </p:cNvSpPr>
          <p:nvPr>
            <p:ph type="title"/>
          </p:nvPr>
        </p:nvSpPr>
        <p:spPr/>
        <p:txBody>
          <a:bodyPr/>
          <a:lstStyle/>
          <a:p>
            <a:r>
              <a:rPr lang="en-GB" dirty="0" smtClean="0"/>
              <a:t>Proposal Three</a:t>
            </a:r>
            <a:endParaRPr lang="en-GB"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Should we retain this aspect of our programme?</a:t>
            </a:r>
          </a:p>
          <a:p>
            <a:r>
              <a:rPr lang="en-GB" dirty="0" smtClean="0"/>
              <a:t>If not, how should be change it?</a:t>
            </a:r>
            <a:endParaRPr lang="en-GB" dirty="0"/>
          </a:p>
        </p:txBody>
      </p:sp>
      <p:sp>
        <p:nvSpPr>
          <p:cNvPr id="3" name="Title 2"/>
          <p:cNvSpPr>
            <a:spLocks noGrp="1"/>
          </p:cNvSpPr>
          <p:nvPr>
            <p:ph type="title"/>
          </p:nvPr>
        </p:nvSpPr>
        <p:spPr/>
        <p:txBody>
          <a:bodyPr/>
          <a:lstStyle/>
          <a:p>
            <a:r>
              <a:rPr lang="en-GB" dirty="0" smtClean="0"/>
              <a:t>Discussion Question 3</a:t>
            </a:r>
            <a:endParaRPr lang="en-GB"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What can we do to further support those engaged in enquiry and research?</a:t>
            </a:r>
          </a:p>
          <a:p>
            <a:endParaRPr lang="en-GB" dirty="0" smtClean="0"/>
          </a:p>
          <a:p>
            <a:r>
              <a:rPr lang="en-GB" dirty="0" smtClean="0"/>
              <a:t>What other suggestions do you have for improving the Fellowship?</a:t>
            </a:r>
            <a:endParaRPr lang="en-GB" dirty="0"/>
          </a:p>
        </p:txBody>
      </p:sp>
      <p:sp>
        <p:nvSpPr>
          <p:cNvPr id="2" name="Title 1"/>
          <p:cNvSpPr>
            <a:spLocks noGrp="1"/>
          </p:cNvSpPr>
          <p:nvPr>
            <p:ph type="title"/>
          </p:nvPr>
        </p:nvSpPr>
        <p:spPr/>
        <p:txBody>
          <a:bodyPr/>
          <a:lstStyle/>
          <a:p>
            <a:r>
              <a:rPr lang="en-GB" dirty="0" smtClean="0"/>
              <a:t>Final Questions</a:t>
            </a:r>
            <a:endParaRPr lang="en-GB"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r>
              <a:rPr lang="en-GB" dirty="0" smtClean="0"/>
              <a:t>POEMS, PINTS AND PINOT NOIR!</a:t>
            </a:r>
          </a:p>
          <a:p>
            <a:pPr algn="ctr">
              <a:buNone/>
            </a:pPr>
            <a:r>
              <a:rPr lang="en-GB" dirty="0" smtClean="0"/>
              <a:t>Thursday 16</a:t>
            </a:r>
            <a:r>
              <a:rPr lang="en-GB" baseline="30000" dirty="0" smtClean="0"/>
              <a:t>th</a:t>
            </a:r>
            <a:r>
              <a:rPr lang="en-GB" dirty="0" smtClean="0"/>
              <a:t> July 2015</a:t>
            </a:r>
            <a:endParaRPr lang="en-GB" dirty="0"/>
          </a:p>
          <a:p>
            <a:pPr algn="ctr">
              <a:buNone/>
            </a:pPr>
            <a:r>
              <a:rPr lang="en-GB" dirty="0" smtClean="0"/>
              <a:t>6pm – 7.30pm at The Pilgrims Progress</a:t>
            </a:r>
            <a:br>
              <a:rPr lang="en-GB" dirty="0" smtClean="0"/>
            </a:br>
            <a:endParaRPr lang="en-GB" dirty="0" smtClean="0"/>
          </a:p>
          <a:p>
            <a:pPr algn="ctr">
              <a:buNone/>
            </a:pPr>
            <a:r>
              <a:rPr lang="en-GB" dirty="0" smtClean="0"/>
              <a:t>Bring your favourite poem on teaching, school or education or one you have written yourself, and contribute to the Fellowship’s</a:t>
            </a:r>
            <a:br>
              <a:rPr lang="en-GB" dirty="0" smtClean="0"/>
            </a:br>
            <a:r>
              <a:rPr lang="en-GB" dirty="0" smtClean="0"/>
              <a:t/>
            </a:r>
            <a:br>
              <a:rPr lang="en-GB" dirty="0" smtClean="0"/>
            </a:br>
            <a:r>
              <a:rPr lang="en-GB" dirty="0" smtClean="0"/>
              <a:t> </a:t>
            </a:r>
            <a:r>
              <a:rPr lang="en-GB" b="1" dirty="0" smtClean="0"/>
              <a:t>‘Education Poetry Online’</a:t>
            </a:r>
            <a:endParaRPr lang="en-GB" b="1" dirty="0"/>
          </a:p>
        </p:txBody>
      </p:sp>
      <p:sp>
        <p:nvSpPr>
          <p:cNvPr id="2" name="Title 1"/>
          <p:cNvSpPr>
            <a:spLocks noGrp="1"/>
          </p:cNvSpPr>
          <p:nvPr>
            <p:ph type="title"/>
          </p:nvPr>
        </p:nvSpPr>
        <p:spPr/>
        <p:txBody>
          <a:bodyPr/>
          <a:lstStyle/>
          <a:p>
            <a:r>
              <a:rPr lang="en-GB" dirty="0" smtClean="0"/>
              <a:t>Final Event of the Year</a:t>
            </a:r>
            <a:endParaRPr lang="en-GB" dirty="0"/>
          </a:p>
        </p:txBody>
      </p:sp>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1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TotalTime>
  <Words>398</Words>
  <Application>Microsoft Office PowerPoint</Application>
  <PresentationFormat>On-screen Show (4:3)</PresentationFormat>
  <Paragraphs>49</Paragraphs>
  <Slides>13</Slides>
  <Notes>0</Notes>
  <HiddenSlides>0</HiddenSlides>
  <MMClips>0</MMClips>
  <ScaleCrop>false</ScaleCrop>
  <HeadingPairs>
    <vt:vector size="4" baseType="variant">
      <vt:variant>
        <vt:lpstr>Theme</vt:lpstr>
      </vt:variant>
      <vt:variant>
        <vt:i4>3</vt:i4>
      </vt:variant>
      <vt:variant>
        <vt:lpstr>Slide Titles</vt:lpstr>
      </vt:variant>
      <vt:variant>
        <vt:i4>13</vt:i4>
      </vt:variant>
    </vt:vector>
  </HeadingPairs>
  <TitlesOfParts>
    <vt:vector size="16" baseType="lpstr">
      <vt:lpstr>Custom Design</vt:lpstr>
      <vt:lpstr>Concourse</vt:lpstr>
      <vt:lpstr>1_Concourse</vt:lpstr>
      <vt:lpstr>Growing the Fellowship 2015 - 2018 </vt:lpstr>
      <vt:lpstr>Achievements so far</vt:lpstr>
      <vt:lpstr>Discussion Question</vt:lpstr>
      <vt:lpstr>Current Financial Context</vt:lpstr>
      <vt:lpstr>Current Financial Context</vt:lpstr>
      <vt:lpstr>Proposal One</vt:lpstr>
      <vt:lpstr>Discussion Question 1</vt:lpstr>
      <vt:lpstr>Proposal Two</vt:lpstr>
      <vt:lpstr>Discussion Question 2</vt:lpstr>
      <vt:lpstr>Proposal Three</vt:lpstr>
      <vt:lpstr>Discussion Question 3</vt:lpstr>
      <vt:lpstr>Final Questions</vt:lpstr>
      <vt:lpstr>Final Event of the Year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Growing the Fellowship 2015 - 2018</dc:title>
  <dc:creator>lisa.ryder</dc:creator>
  <cp:lastModifiedBy>lisa.ryder</cp:lastModifiedBy>
  <cp:revision>17</cp:revision>
  <dcterms:created xsi:type="dcterms:W3CDTF">2015-06-08T11:45:04Z</dcterms:created>
  <dcterms:modified xsi:type="dcterms:W3CDTF">2015-06-11T08:35:08Z</dcterms:modified>
</cp:coreProperties>
</file>